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p:regular r:id="rId38"/>
      <p:bold r:id="rId39"/>
      <p:italic r:id="rId40"/>
      <p:boldItalic r:id="rId41"/>
    </p:embeddedFont>
    <p:embeddedFont>
      <p:font typeface="Google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2E0EECB-5B01-442B-86AD-A2538365D520}">
  <a:tblStyle styleId="{22E0EECB-5B01-442B-86AD-A2538365D520}"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F087F3A-C52C-42C5-A123-CC6DD86B2AEC}"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GoogleSans-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GoogleSans-italic.fntdata"/><Relationship Id="rId21" Type="http://schemas.openxmlformats.org/officeDocument/2006/relationships/slide" Target="slides/slide16.xml"/><Relationship Id="rId43" Type="http://schemas.openxmlformats.org/officeDocument/2006/relationships/font" Target="fonts/GoogleSans-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Google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ing.google.com/sre/interview/ben-treynor.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(RENSIN)</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(LIZ)</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The older a company is, the more they have systems that have been running a long time. The understand that the long-term costs (and therefore returns) of a system are dominated by its operational burden. The lower the burden, the higher the ROI</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Experienced CIOs and VPs understand the emotional fatigue that comes with making critical operational and feature decisions via intuition. It’s tiring, imprecise, and risky. They’re looking for a better way.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As these systems get older, the space for innovation shrinks because of operational growth. Any system that lets them recover that innovation space and keep reliability is a welcome godsend.</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The older a company is, the more they have systems that have been running a long time. The understand that the long-term costs (and therefore returns) of a system are dominated by its operational burden. The lower the burden, the higher the ROI</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Experienced CIOs and VPs understand the emotional fatigue that comes with making critical operational and feature decisions via intuition. It’s tiring, imprecise, and risky. They’re looking for a better way.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As these systems get older, the space for innovation shrinks because of operational growth. Any system that lets them recover that innovation space and keep reliability is a welcome godsend.</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Regulators understand that 100% reliability or zero errors is unreasonable. What they want is a way to connect regulatory policy and risk regimes to operational principles -- which SRE happens to do really nicely.</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4305bad8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4305bad8b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Let’s look really quickly at an error budget analysis of some fictitious software system.  It has an SLO of three nines, which means it has a yearly error budget of ~526min (43.2min per 30 days). The red items are risks that burn big chunks of the budget -- say &gt;- 25%. You </a:t>
            </a:r>
            <a:r>
              <a:rPr b="1" i="0" lang="en" sz="1100" u="none" cap="none" strike="noStrike">
                <a:solidFill>
                  <a:srgbClr val="000000"/>
                </a:solidFill>
                <a:latin typeface="Arial"/>
                <a:ea typeface="Arial"/>
                <a:cs typeface="Arial"/>
                <a:sym typeface="Arial"/>
              </a:rPr>
              <a:t>must</a:t>
            </a:r>
            <a:r>
              <a:rPr b="0" i="0" lang="en" sz="1100" u="none" cap="none" strike="noStrike">
                <a:solidFill>
                  <a:srgbClr val="000000"/>
                </a:solidFill>
                <a:latin typeface="Arial"/>
                <a:ea typeface="Arial"/>
                <a:cs typeface="Arial"/>
                <a:sym typeface="Arial"/>
              </a:rPr>
              <a:t> fix those. The yellow, you </a:t>
            </a:r>
            <a:r>
              <a:rPr b="1" i="0" lang="en" sz="1100" u="none" cap="none" strike="noStrike">
                <a:solidFill>
                  <a:srgbClr val="000000"/>
                </a:solidFill>
                <a:latin typeface="Arial"/>
                <a:ea typeface="Arial"/>
                <a:cs typeface="Arial"/>
                <a:sym typeface="Arial"/>
              </a:rPr>
              <a:t>should </a:t>
            </a:r>
            <a:r>
              <a:rPr b="0" i="0" lang="en" sz="1100" u="none" cap="none" strike="noStrike">
                <a:solidFill>
                  <a:srgbClr val="000000"/>
                </a:solidFill>
                <a:latin typeface="Arial"/>
                <a:ea typeface="Arial"/>
                <a:cs typeface="Arial"/>
                <a:sym typeface="Arial"/>
              </a:rPr>
              <a:t>fix, but are survivable. The green don’t threaten your budget enough to worry about now. You can trade greens for yellows, maybe.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Now let’s look at what the US Food and Drug Administration requires for companies manufacturing health devices (emphasis, mine).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They don’t require a certain risk target, but they </a:t>
            </a:r>
            <a:r>
              <a:rPr b="1" i="0" lang="en" sz="1100" u="none" cap="none" strike="noStrike">
                <a:solidFill>
                  <a:srgbClr val="000000"/>
                </a:solidFill>
                <a:latin typeface="Arial"/>
                <a:ea typeface="Arial"/>
                <a:cs typeface="Arial"/>
                <a:sym typeface="Arial"/>
              </a:rPr>
              <a:t>do</a:t>
            </a:r>
            <a:r>
              <a:rPr b="0" i="0" lang="en" sz="1100" u="none" cap="none" strike="noStrike">
                <a:solidFill>
                  <a:srgbClr val="000000"/>
                </a:solidFill>
                <a:latin typeface="Arial"/>
                <a:ea typeface="Arial"/>
                <a:cs typeface="Arial"/>
                <a:sym typeface="Arial"/>
              </a:rPr>
              <a:t> require a systematic process for identifying, quantifying, and mitigating risks -- just like any SRE would!</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Regulators understand that 100% reliability or zero errors is unreasonable. What they want is a way to connect regulatory policy and risk regimes to operational principles -- which SRE happens to do really nicely.</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(RENSIN)</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Here in Silicon Valley, Enterprises get a bad rap. They’re slow. They’re outdated. They don’t have the best engineers.. Etc..  Let’s bust a few myths, shall we?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arenR"/>
            </a:pPr>
            <a:r>
              <a:rPr b="0" i="0" lang="en" sz="1100" u="none" cap="none" strike="noStrike">
                <a:solidFill>
                  <a:srgbClr val="000000"/>
                </a:solidFill>
                <a:latin typeface="Arial"/>
                <a:ea typeface="Arial"/>
                <a:cs typeface="Arial"/>
                <a:sym typeface="Arial"/>
              </a:rPr>
              <a:t>The software engineering and operational talent in any large Enterprise is up to the task of adopting SRE. There might be skills gaps, but as long as they’re willing to close those, they can get it done. We’ve been consistently impressed with the level of talent in these companies. LOTS of talented people live and work outside of Silicon Valley. We should get over ourselves!</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arenR"/>
            </a:pPr>
            <a:r>
              <a:rPr b="0" i="0" lang="en" sz="1100" u="none" cap="none" strike="noStrike">
                <a:solidFill>
                  <a:srgbClr val="000000"/>
                </a:solidFill>
                <a:latin typeface="Arial"/>
                <a:ea typeface="Arial"/>
                <a:cs typeface="Arial"/>
                <a:sym typeface="Arial"/>
              </a:rPr>
              <a:t>The key trait that predicts success is the </a:t>
            </a:r>
            <a:r>
              <a:rPr b="0" i="1" lang="en" sz="1100" u="none" cap="none" strike="noStrike">
                <a:solidFill>
                  <a:srgbClr val="000000"/>
                </a:solidFill>
                <a:latin typeface="Arial"/>
                <a:ea typeface="Arial"/>
                <a:cs typeface="Arial"/>
                <a:sym typeface="Arial"/>
              </a:rPr>
              <a:t>willingness</a:t>
            </a:r>
            <a:r>
              <a:rPr b="0" i="0" lang="en" sz="1100" u="none" cap="none" strike="noStrike">
                <a:solidFill>
                  <a:srgbClr val="000000"/>
                </a:solidFill>
                <a:latin typeface="Arial"/>
                <a:ea typeface="Arial"/>
                <a:cs typeface="Arial"/>
                <a:sym typeface="Arial"/>
              </a:rPr>
              <a:t> to go on the journey.  Willingness of the execs to give air cover.  Willingness of the dev and ops teams to lay down their arms.</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arenR"/>
            </a:pPr>
            <a:r>
              <a:rPr b="0" i="0" lang="en" sz="1100" u="none" cap="none" strike="noStrike">
                <a:solidFill>
                  <a:srgbClr val="000000"/>
                </a:solidFill>
                <a:latin typeface="Arial"/>
                <a:ea typeface="Arial"/>
                <a:cs typeface="Arial"/>
                <a:sym typeface="Arial"/>
              </a:rPr>
              <a:t>SRE works in companies in all kinds of shapes and sizes. You don’t have to look like Google/Netflix/LinkedIn/etc to do this. Just ask The Home Depot. They don’t look anything like Google and they are awesome SREs!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(LIZ)</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rtl="0" algn="l">
              <a:spcBef>
                <a:spcPts val="0"/>
              </a:spcBef>
              <a:spcAft>
                <a:spcPts val="0"/>
              </a:spcAft>
              <a:buClr>
                <a:srgbClr val="000000"/>
              </a:buClr>
              <a:buSzPts val="1400"/>
              <a:buFont typeface="Arial"/>
              <a:buNone/>
            </a:pPr>
            <a:r>
              <a:rPr lang="en"/>
              <a:t>image licensed by Google.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Start with one discrete failure domain. Circumscribe the execs, devs, and ops folks who own it and get buy-in and success. Once everyone sees it working, they’ll want to do it, too!  </a:t>
            </a:r>
            <a:r>
              <a:rPr b="1" i="0" lang="en" sz="1100" u="none" cap="none" strike="noStrike">
                <a:solidFill>
                  <a:srgbClr val="000000"/>
                </a:solidFill>
                <a:latin typeface="Arial"/>
                <a:ea typeface="Arial"/>
                <a:cs typeface="Arial"/>
                <a:sym typeface="Arial"/>
              </a:rPr>
              <a:t>Caveat:</a:t>
            </a:r>
            <a:r>
              <a:rPr b="0" i="0" lang="en" sz="1100" u="none" cap="none" strike="noStrike">
                <a:solidFill>
                  <a:srgbClr val="000000"/>
                </a:solidFill>
                <a:latin typeface="Arial"/>
                <a:ea typeface="Arial"/>
                <a:cs typeface="Arial"/>
                <a:sym typeface="Arial"/>
              </a:rPr>
              <a:t> Be sure to pick an app that is meaningful to the business. Non-business-important things (toys, tests, etc) won’t convey the lessons you want to teach.</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t</a:t>
            </a:r>
            <a:r>
              <a:rPr b="0" i="0" lang="en" sz="1000" u="none" cap="none" strike="noStrike">
                <a:solidFill>
                  <a:srgbClr val="333333"/>
                </a:solidFill>
                <a:highlight>
                  <a:srgbClr val="FFFFFF"/>
                </a:highlight>
                <a:latin typeface="Arial"/>
                <a:ea typeface="Arial"/>
                <a:cs typeface="Arial"/>
                <a:sym typeface="Arial"/>
              </a:rPr>
              <a:t>he hardest thing we've found for other companies is to develop principled responses to "out of error budget": OK, you go to feature freeze. What now? Have to distinguish between tactical and strategic fixes e.g. is it OK to live with 2-4 months of expected outages if we have a strategic plan to remove our primary outage trigger after that?</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(LIZ)</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Log whatever you want, but only </a:t>
            </a:r>
            <a:r>
              <a:rPr b="1" i="0" lang="en" sz="1100" u="none" cap="none" strike="noStrike">
                <a:solidFill>
                  <a:srgbClr val="000000"/>
                </a:solidFill>
                <a:latin typeface="Arial"/>
                <a:ea typeface="Arial"/>
                <a:cs typeface="Arial"/>
                <a:sym typeface="Arial"/>
              </a:rPr>
              <a:t>alert</a:t>
            </a:r>
            <a:r>
              <a:rPr b="0" i="0" lang="en" sz="1100" u="none" cap="none" strike="noStrike">
                <a:solidFill>
                  <a:srgbClr val="000000"/>
                </a:solidFill>
                <a:latin typeface="Arial"/>
                <a:ea typeface="Arial"/>
                <a:cs typeface="Arial"/>
                <a:sym typeface="Arial"/>
              </a:rPr>
              <a:t> on symptoms -- not causes. In practice, you’ll wind up turning off ~½ your alerts, which is a cheap way to dramatically reduce your toil and create space for value-add projects.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4305bad8b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4305bad8be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(RENSIN)</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arenR"/>
            </a:pPr>
            <a:r>
              <a:rPr b="0" i="0" lang="en" sz="1100" u="none" cap="none" strike="noStrike">
                <a:solidFill>
                  <a:srgbClr val="000000"/>
                </a:solidFill>
                <a:latin typeface="Arial"/>
                <a:ea typeface="Arial"/>
                <a:cs typeface="Arial"/>
                <a:sym typeface="Arial"/>
              </a:rPr>
              <a:t>SLOs and Error Budgets are the currency of SRE. You have to start there. If that’s as far as you get, you’re still much better off.</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arenR"/>
            </a:pPr>
            <a:r>
              <a:rPr b="0" i="0" lang="en" sz="1100" u="none" cap="none" strike="noStrike">
                <a:solidFill>
                  <a:srgbClr val="000000"/>
                </a:solidFill>
                <a:latin typeface="Arial"/>
                <a:ea typeface="Arial"/>
                <a:cs typeface="Arial"/>
                <a:sym typeface="Arial"/>
              </a:rPr>
              <a:t>Restricting your alerting to just the things that threaten the SLOs will reduce a huge amount of toil and, in turn, make your teams more productive and happier.</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arenR"/>
            </a:pPr>
            <a:r>
              <a:rPr b="0" i="0" lang="en" sz="1100" u="none" cap="none" strike="noStrike">
                <a:solidFill>
                  <a:srgbClr val="000000"/>
                </a:solidFill>
                <a:latin typeface="Arial"/>
                <a:ea typeface="Arial"/>
                <a:cs typeface="Arial"/>
                <a:sym typeface="Arial"/>
              </a:rPr>
              <a:t>SRE is a culture as much as it is a set of principles and practices. The notion of a truly blameless postmortem is a big shift for large organizations, but it’s one they really want to take. You just need to model it for them!</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The original SRE book discusses the principles of SRE in depth.</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The workbook extends those principles into practice (think: implementation details)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Seeking SRE is perspective from (mostly) non-Googlers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(LIZ)</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(RENSIN)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image licensed by Google.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Not our monitoring systems. Our user happiness is what matters.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image licensed by Google.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The key realization that Ben Treynor Sloss, the founder of SRE at Google, had was that 100% is the wrong reliability target for everything.</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Why? Because increases in reliability</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100" u="none" cap="none" strike="noStrike">
                <a:solidFill>
                  <a:srgbClr val="000000"/>
                </a:solidFill>
                <a:latin typeface="Arial"/>
                <a:ea typeface="Arial"/>
                <a:cs typeface="Arial"/>
                <a:sym typeface="Arial"/>
              </a:rPr>
              <a:t>cost exponentially more</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100" u="none" cap="none" strike="noStrike">
                <a:solidFill>
                  <a:srgbClr val="000000"/>
                </a:solidFill>
                <a:latin typeface="Arial"/>
                <a:ea typeface="Arial"/>
                <a:cs typeface="Arial"/>
                <a:sym typeface="Arial"/>
              </a:rPr>
              <a:t>slow you down by monopolizing your resources</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100" u="none" cap="none" strike="noStrike">
                <a:solidFill>
                  <a:srgbClr val="000000"/>
                </a:solidFill>
                <a:latin typeface="Arial"/>
                <a:ea typeface="Arial"/>
                <a:cs typeface="Arial"/>
                <a:sym typeface="Arial"/>
              </a:rPr>
              <a:t>have diminishing returns for users.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This is where error budgets come from.</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Source: </a:t>
            </a:r>
            <a:r>
              <a:rPr b="0" i="0" lang="en" sz="1100" u="sng" cap="none" strike="noStrike">
                <a:solidFill>
                  <a:schemeClr val="hlink"/>
                </a:solidFill>
                <a:latin typeface="Arial"/>
                <a:ea typeface="Arial"/>
                <a:cs typeface="Arial"/>
                <a:sym typeface="Arial"/>
                <a:hlinkClick r:id="rId2"/>
              </a:rPr>
              <a:t>https://landing.google.com/sre/interview/ben-treynor.html</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These familiar numbers help us describe the consequences of setting different availability levels</a:t>
            </a:r>
            <a:endParaRPr b="0" i="0" sz="11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100" u="none" cap="none" strike="noStrike">
                <a:solidFill>
                  <a:schemeClr val="dk1"/>
                </a:solidFill>
                <a:latin typeface="Arial"/>
                <a:ea typeface="Arial"/>
                <a:cs typeface="Arial"/>
                <a:sym typeface="Arial"/>
              </a:rPr>
              <a:t>e.g., 99.9% target -&gt; 43 minutes / month</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100" u="none" cap="none" strike="noStrike">
                <a:solidFill>
                  <a:srgbClr val="202020"/>
                </a:solidFill>
                <a:highlight>
                  <a:schemeClr val="lt1"/>
                </a:highlight>
                <a:latin typeface="Arial"/>
                <a:ea typeface="Arial"/>
                <a:cs typeface="Arial"/>
                <a:sym typeface="Arial"/>
              </a:rPr>
              <a:t>To use as an error budget</a:t>
            </a:r>
            <a:endParaRPr b="0" i="0" sz="1100" u="none" cap="none" strike="noStrike">
              <a:solidFill>
                <a:srgbClr val="202020"/>
              </a:solidFill>
              <a:highlight>
                <a:schemeClr val="lt1"/>
              </a:highlight>
              <a:latin typeface="Arial"/>
              <a:ea typeface="Arial"/>
              <a:cs typeface="Arial"/>
              <a:sym typeface="Arial"/>
            </a:endParaRPr>
          </a:p>
          <a:p>
            <a:pPr indent="-317500" lvl="0" marL="457200" marR="0" rtl="0" algn="l">
              <a:lnSpc>
                <a:spcPct val="115000"/>
              </a:lnSpc>
              <a:spcBef>
                <a:spcPts val="800"/>
              </a:spcBef>
              <a:spcAft>
                <a:spcPts val="0"/>
              </a:spcAft>
              <a:buClr>
                <a:srgbClr val="202020"/>
              </a:buClr>
              <a:buSzPts val="1400"/>
              <a:buFont typeface="Arial"/>
              <a:buChar char="-"/>
            </a:pPr>
            <a:r>
              <a:rPr b="0" i="0" lang="en" sz="1100" u="none" cap="none" strike="noStrike">
                <a:solidFill>
                  <a:srgbClr val="202020"/>
                </a:solidFill>
                <a:highlight>
                  <a:schemeClr val="lt1"/>
                </a:highlight>
                <a:latin typeface="Arial"/>
                <a:ea typeface="Arial"/>
                <a:cs typeface="Arial"/>
                <a:sym typeface="Arial"/>
              </a:rPr>
              <a:t>establish the availability target</a:t>
            </a:r>
            <a:endParaRPr b="0" i="0" sz="1100" u="none" cap="none" strike="noStrike">
              <a:solidFill>
                <a:srgbClr val="202020"/>
              </a:solidFill>
              <a:highlight>
                <a:schemeClr val="lt1"/>
              </a:highlight>
              <a:latin typeface="Arial"/>
              <a:ea typeface="Arial"/>
              <a:cs typeface="Arial"/>
              <a:sym typeface="Arial"/>
            </a:endParaRPr>
          </a:p>
          <a:p>
            <a:pPr indent="-317500" lvl="0" marL="457200" marR="0" rtl="0" algn="l">
              <a:lnSpc>
                <a:spcPct val="115000"/>
              </a:lnSpc>
              <a:spcBef>
                <a:spcPts val="0"/>
              </a:spcBef>
              <a:spcAft>
                <a:spcPts val="0"/>
              </a:spcAft>
              <a:buClr>
                <a:srgbClr val="202020"/>
              </a:buClr>
              <a:buSzPts val="1400"/>
              <a:buFont typeface="Arial"/>
              <a:buChar char="-"/>
            </a:pPr>
            <a:r>
              <a:rPr b="0" i="0" lang="en" sz="1100" u="none" cap="none" strike="noStrike">
                <a:solidFill>
                  <a:srgbClr val="202020"/>
                </a:solidFill>
                <a:highlight>
                  <a:schemeClr val="lt1"/>
                </a:highlight>
                <a:latin typeface="Arial"/>
                <a:ea typeface="Arial"/>
                <a:cs typeface="Arial"/>
                <a:sym typeface="Arial"/>
              </a:rPr>
              <a:t>downtime allowance for that target, as described on the table we just saw, becomes the error budget.</a:t>
            </a:r>
            <a:endParaRPr b="0" i="0" sz="1100" u="none" cap="none" strike="noStrike">
              <a:solidFill>
                <a:srgbClr val="202020"/>
              </a:solidFill>
              <a:highlight>
                <a:schemeClr val="lt1"/>
              </a:highlight>
              <a:latin typeface="Arial"/>
              <a:ea typeface="Arial"/>
              <a:cs typeface="Arial"/>
              <a:sym typeface="Arial"/>
            </a:endParaRPr>
          </a:p>
          <a:p>
            <a:pPr indent="-317500" lvl="0" marL="457200" marR="0" rtl="0" algn="l">
              <a:lnSpc>
                <a:spcPct val="115000"/>
              </a:lnSpc>
              <a:spcBef>
                <a:spcPts val="0"/>
              </a:spcBef>
              <a:spcAft>
                <a:spcPts val="0"/>
              </a:spcAft>
              <a:buClr>
                <a:srgbClr val="202020"/>
              </a:buClr>
              <a:buSzPts val="1400"/>
              <a:buFont typeface="Arial"/>
              <a:buChar char="-"/>
            </a:pPr>
            <a:r>
              <a:rPr b="0" i="0" lang="en" sz="1100" u="none" cap="none" strike="noStrike">
                <a:solidFill>
                  <a:srgbClr val="202020"/>
                </a:solidFill>
                <a:highlight>
                  <a:schemeClr val="lt1"/>
                </a:highlight>
                <a:latin typeface="Arial"/>
                <a:ea typeface="Arial"/>
                <a:cs typeface="Arial"/>
                <a:sym typeface="Arial"/>
              </a:rPr>
              <a:t>need monitoring to measure the actual availability</a:t>
            </a:r>
            <a:endParaRPr b="0" i="0" sz="1100" u="none" cap="none" strike="noStrike">
              <a:solidFill>
                <a:srgbClr val="202020"/>
              </a:solidFill>
              <a:highlight>
                <a:schemeClr val="lt1"/>
              </a:highlight>
              <a:latin typeface="Arial"/>
              <a:ea typeface="Arial"/>
              <a:cs typeface="Arial"/>
              <a:sym typeface="Arial"/>
            </a:endParaRPr>
          </a:p>
          <a:p>
            <a:pPr indent="-317500" lvl="0" marL="457200" marR="0" rtl="0" algn="l">
              <a:lnSpc>
                <a:spcPct val="115000"/>
              </a:lnSpc>
              <a:spcBef>
                <a:spcPts val="0"/>
              </a:spcBef>
              <a:spcAft>
                <a:spcPts val="0"/>
              </a:spcAft>
              <a:buClr>
                <a:srgbClr val="202020"/>
              </a:buClr>
              <a:buSzPts val="1400"/>
              <a:buFont typeface="Arial"/>
              <a:buChar char="-"/>
            </a:pPr>
            <a:r>
              <a:rPr b="0" i="0" lang="en" sz="1100" u="none" cap="none" strike="noStrike">
                <a:solidFill>
                  <a:srgbClr val="202020"/>
                </a:solidFill>
                <a:highlight>
                  <a:schemeClr val="lt1"/>
                </a:highlight>
                <a:latin typeface="Arial"/>
                <a:ea typeface="Arial"/>
                <a:cs typeface="Arial"/>
                <a:sym typeface="Arial"/>
              </a:rPr>
              <a:t>difference between actual performance and target performance represents how much of the budget remains to be spent</a:t>
            </a:r>
            <a:endParaRPr b="0" i="0" sz="1100" u="none" cap="none" strike="noStrike">
              <a:solidFill>
                <a:srgbClr val="202020"/>
              </a:solidFill>
              <a:highlight>
                <a:schemeClr val="lt1"/>
              </a:highlight>
              <a:latin typeface="Arial"/>
              <a:ea typeface="Arial"/>
              <a:cs typeface="Arial"/>
              <a:sym typeface="Arial"/>
            </a:endParaRPr>
          </a:p>
          <a:p>
            <a:pPr indent="0" lvl="0" marL="0" marR="0" rtl="0" algn="l">
              <a:lnSpc>
                <a:spcPct val="115000"/>
              </a:lnSpc>
              <a:spcBef>
                <a:spcPts val="800"/>
              </a:spcBef>
              <a:spcAft>
                <a:spcPts val="0"/>
              </a:spcAft>
              <a:buClr>
                <a:srgbClr val="000000"/>
              </a:buClr>
              <a:buSzPts val="1400"/>
              <a:buFont typeface="Arial"/>
              <a:buNone/>
            </a:pPr>
            <a:r>
              <a:rPr b="0" i="0" lang="en" sz="1100" u="none" cap="none" strike="noStrike">
                <a:solidFill>
                  <a:srgbClr val="202020"/>
                </a:solidFill>
                <a:highlight>
                  <a:schemeClr val="lt1"/>
                </a:highlight>
                <a:latin typeface="Arial"/>
                <a:ea typeface="Arial"/>
                <a:cs typeface="Arial"/>
                <a:sym typeface="Arial"/>
              </a:rPr>
              <a:t>Now we have data that can drive our reliability control loop, throttling our velocity vs. reliability investments to balance our budget!</a:t>
            </a:r>
            <a:endParaRPr b="0" i="0" sz="1100" u="none" cap="none" strike="noStrike">
              <a:solidFill>
                <a:srgbClr val="202020"/>
              </a:solidFill>
              <a:highlight>
                <a:schemeClr val="lt1"/>
              </a:highlight>
              <a:latin typeface="Arial"/>
              <a:ea typeface="Arial"/>
              <a:cs typeface="Arial"/>
              <a:sym typeface="Arial"/>
            </a:endParaRPr>
          </a:p>
          <a:p>
            <a:pPr indent="0" lvl="0" marL="0" marR="0" rtl="0" algn="l">
              <a:lnSpc>
                <a:spcPct val="115000"/>
              </a:lnSpc>
              <a:spcBef>
                <a:spcPts val="800"/>
              </a:spcBef>
              <a:spcAft>
                <a:spcPts val="0"/>
              </a:spcAft>
              <a:buClr>
                <a:schemeClr val="dk1"/>
              </a:buClr>
              <a:buSzPts val="1100"/>
              <a:buFont typeface="Arial"/>
              <a:buNone/>
            </a:pPr>
            <a:r>
              <a:t/>
            </a:r>
            <a:endParaRPr b="0" i="0" sz="1100" u="none" cap="none" strike="noStrike">
              <a:solidFill>
                <a:srgbClr val="202020"/>
              </a:solidFill>
              <a:highlight>
                <a:schemeClr val="lt1"/>
              </a:highlight>
              <a:latin typeface="Arial"/>
              <a:ea typeface="Arial"/>
              <a:cs typeface="Arial"/>
              <a:sym typeface="Arial"/>
            </a:endParaRPr>
          </a:p>
          <a:p>
            <a:pPr indent="0" lvl="0" marL="0" rtl="0" algn="l">
              <a:spcBef>
                <a:spcPts val="0"/>
              </a:spcBef>
              <a:spcAft>
                <a:spcPts val="0"/>
              </a:spcAft>
              <a:buClr>
                <a:srgbClr val="000000"/>
              </a:buClr>
              <a:buSzPts val="1400"/>
              <a:buFont typeface="Arial"/>
              <a:buNone/>
            </a:pPr>
            <a:r>
              <a:rPr lang="en"/>
              <a:t>image licensed by Google.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And where does the SLO come 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Put "availability target" through a thesaurus and turn it into a "service level objective"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The "availability metric" on which we base the needed monitoring turns into a "service level indicator"</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The service level agreement is an important business extension of providing predictably reliable service to users, but for this talk we'll be focusing on SLI and SLO</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202020"/>
              </a:solidFill>
              <a:highlight>
                <a:schemeClr val="lt1"/>
              </a:highlight>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1_Title">
  <p:cSld name="CUSTOM">
    <p:spTree>
      <p:nvGrpSpPr>
        <p:cNvPr id="8" name="Shape 8"/>
        <p:cNvGrpSpPr/>
        <p:nvPr/>
      </p:nvGrpSpPr>
      <p:grpSpPr>
        <a:xfrm>
          <a:off x="0" y="0"/>
          <a:ext cx="0" cy="0"/>
          <a:chOff x="0" y="0"/>
          <a:chExt cx="0" cy="0"/>
        </a:xfrm>
      </p:grpSpPr>
      <p:grpSp>
        <p:nvGrpSpPr>
          <p:cNvPr id="9" name="Google Shape;9;p2"/>
          <p:cNvGrpSpPr/>
          <p:nvPr/>
        </p:nvGrpSpPr>
        <p:grpSpPr>
          <a:xfrm>
            <a:off x="522212" y="1321429"/>
            <a:ext cx="479498" cy="385684"/>
            <a:chOff x="6294751" y="783425"/>
            <a:chExt cx="5020925" cy="4038575"/>
          </a:xfrm>
        </p:grpSpPr>
        <p:sp>
          <p:nvSpPr>
            <p:cNvPr id="10" name="Google Shape;10;p2"/>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 name="Google Shape;14;p2"/>
          <p:cNvGrpSpPr/>
          <p:nvPr/>
        </p:nvGrpSpPr>
        <p:grpSpPr>
          <a:xfrm>
            <a:off x="761948" y="4603434"/>
            <a:ext cx="1190118" cy="210542"/>
            <a:chOff x="990623" y="4603434"/>
            <a:chExt cx="1190118" cy="210542"/>
          </a:xfrm>
        </p:grpSpPr>
        <p:sp>
          <p:nvSpPr>
            <p:cNvPr id="15" name="Google Shape;15;p2"/>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2"/>
          <p:cNvSpPr txBox="1"/>
          <p:nvPr>
            <p:ph idx="1" type="body"/>
          </p:nvPr>
        </p:nvSpPr>
        <p:spPr>
          <a:xfrm>
            <a:off x="5207050" y="1514350"/>
            <a:ext cx="1904700" cy="1057500"/>
          </a:xfrm>
          <a:prstGeom prst="rect">
            <a:avLst/>
          </a:prstGeom>
          <a:noFill/>
          <a:ln>
            <a:noFill/>
          </a:ln>
        </p:spPr>
        <p:txBody>
          <a:bodyPr anchorCtr="0" anchor="t" bIns="0" lIns="0" spcFirstLastPara="1" rIns="228600" wrap="square" tIns="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sp>
        <p:nvSpPr>
          <p:cNvPr id="22" name="Google Shape;22;p2"/>
          <p:cNvSpPr txBox="1"/>
          <p:nvPr>
            <p:ph type="title"/>
          </p:nvPr>
        </p:nvSpPr>
        <p:spPr>
          <a:xfrm>
            <a:off x="761950" y="2219400"/>
            <a:ext cx="4445100" cy="2114400"/>
          </a:xfrm>
          <a:prstGeom prst="rect">
            <a:avLst/>
          </a:prstGeom>
          <a:noFill/>
          <a:ln>
            <a:noFill/>
          </a:ln>
        </p:spPr>
        <p:txBody>
          <a:bodyPr anchorCtr="0" anchor="t" bIns="0" lIns="0" spcFirstLastPara="1" rIns="228600" wrap="square" tIns="0"/>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_Three columns">
  <p:cSld name="CUSTOM_3">
    <p:spTree>
      <p:nvGrpSpPr>
        <p:cNvPr id="154" name="Shape 154"/>
        <p:cNvGrpSpPr/>
        <p:nvPr/>
      </p:nvGrpSpPr>
      <p:grpSpPr>
        <a:xfrm>
          <a:off x="0" y="0"/>
          <a:ext cx="0" cy="0"/>
          <a:chOff x="0" y="0"/>
          <a:chExt cx="0" cy="0"/>
        </a:xfrm>
      </p:grpSpPr>
      <p:sp>
        <p:nvSpPr>
          <p:cNvPr id="155" name="Google Shape;155;p11"/>
          <p:cNvSpPr txBox="1"/>
          <p:nvPr>
            <p:ph type="title"/>
          </p:nvPr>
        </p:nvSpPr>
        <p:spPr>
          <a:xfrm>
            <a:off x="761950" y="809575"/>
            <a:ext cx="5080200" cy="352200"/>
          </a:xfrm>
          <a:prstGeom prst="rect">
            <a:avLst/>
          </a:prstGeom>
          <a:noFill/>
          <a:ln>
            <a:noFill/>
          </a:ln>
        </p:spPr>
        <p:txBody>
          <a:bodyPr anchorCtr="0" anchor="t" bIns="0" lIns="0" spcFirstLastPara="1" rIns="228600" wrap="square" tIns="0"/>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9pPr>
          </a:lstStyle>
          <a:p/>
        </p:txBody>
      </p:sp>
      <p:grpSp>
        <p:nvGrpSpPr>
          <p:cNvPr id="156" name="Google Shape;156;p11"/>
          <p:cNvGrpSpPr/>
          <p:nvPr/>
        </p:nvGrpSpPr>
        <p:grpSpPr>
          <a:xfrm>
            <a:off x="614120" y="4568626"/>
            <a:ext cx="1565658" cy="245350"/>
            <a:chOff x="614120" y="4568626"/>
            <a:chExt cx="1565658" cy="245350"/>
          </a:xfrm>
        </p:grpSpPr>
        <p:grpSp>
          <p:nvGrpSpPr>
            <p:cNvPr id="157" name="Google Shape;157;p11"/>
            <p:cNvGrpSpPr/>
            <p:nvPr/>
          </p:nvGrpSpPr>
          <p:grpSpPr>
            <a:xfrm>
              <a:off x="614120" y="4568626"/>
              <a:ext cx="290167" cy="233377"/>
              <a:chOff x="614120" y="4568626"/>
              <a:chExt cx="290167" cy="233377"/>
            </a:xfrm>
          </p:grpSpPr>
          <p:sp>
            <p:nvSpPr>
              <p:cNvPr id="158" name="Google Shape;158;p1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 name="Google Shape;162;p11"/>
            <p:cNvGrpSpPr/>
            <p:nvPr/>
          </p:nvGrpSpPr>
          <p:grpSpPr>
            <a:xfrm>
              <a:off x="989660" y="4603434"/>
              <a:ext cx="1190118" cy="210542"/>
              <a:chOff x="989660" y="4603434"/>
              <a:chExt cx="1190118" cy="210542"/>
            </a:xfrm>
          </p:grpSpPr>
          <p:sp>
            <p:nvSpPr>
              <p:cNvPr id="163" name="Google Shape;163;p1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 name="Google Shape;164;p11"/>
              <p:cNvGrpSpPr/>
              <p:nvPr/>
            </p:nvGrpSpPr>
            <p:grpSpPr>
              <a:xfrm>
                <a:off x="1682774" y="4617610"/>
                <a:ext cx="497004" cy="149188"/>
                <a:chOff x="1682774" y="4617610"/>
                <a:chExt cx="497004" cy="149188"/>
              </a:xfrm>
            </p:grpSpPr>
            <p:sp>
              <p:nvSpPr>
                <p:cNvPr id="165" name="Google Shape;165;p1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170" name="Google Shape;170;p11"/>
          <p:cNvSpPr txBox="1"/>
          <p:nvPr>
            <p:ph idx="1" type="body"/>
          </p:nvPr>
        </p:nvSpPr>
        <p:spPr>
          <a:xfrm>
            <a:off x="761950" y="1514225"/>
            <a:ext cx="2540100" cy="2819700"/>
          </a:xfrm>
          <a:prstGeom prst="rect">
            <a:avLst/>
          </a:prstGeom>
          <a:noFill/>
          <a:ln>
            <a:noFill/>
          </a:ln>
        </p:spPr>
        <p:txBody>
          <a:bodyPr anchorCtr="0" anchor="t" bIns="0" lIns="0" spcFirstLastPara="1" rIns="228600" wrap="square" tIns="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sp>
        <p:nvSpPr>
          <p:cNvPr id="171" name="Google Shape;171;p11"/>
          <p:cNvSpPr txBox="1"/>
          <p:nvPr>
            <p:ph idx="2" type="body"/>
          </p:nvPr>
        </p:nvSpPr>
        <p:spPr>
          <a:xfrm>
            <a:off x="3301950" y="1514225"/>
            <a:ext cx="2540100" cy="2819700"/>
          </a:xfrm>
          <a:prstGeom prst="rect">
            <a:avLst/>
          </a:prstGeom>
          <a:noFill/>
          <a:ln>
            <a:noFill/>
          </a:ln>
        </p:spPr>
        <p:txBody>
          <a:bodyPr anchorCtr="0" anchor="t" bIns="0" lIns="0" spcFirstLastPara="1" rIns="228600" wrap="square" tIns="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sp>
        <p:nvSpPr>
          <p:cNvPr id="172" name="Google Shape;172;p11"/>
          <p:cNvSpPr txBox="1"/>
          <p:nvPr>
            <p:ph idx="3" type="body"/>
          </p:nvPr>
        </p:nvSpPr>
        <p:spPr>
          <a:xfrm>
            <a:off x="5841900" y="1514225"/>
            <a:ext cx="2540100" cy="2819700"/>
          </a:xfrm>
          <a:prstGeom prst="rect">
            <a:avLst/>
          </a:prstGeom>
          <a:noFill/>
          <a:ln>
            <a:noFill/>
          </a:ln>
        </p:spPr>
        <p:txBody>
          <a:bodyPr anchorCtr="0" anchor="t" bIns="0" lIns="0" spcFirstLastPara="1" rIns="228600" wrap="square" tIns="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Four columns">
  <p:cSld name="CUSTOM_3_1">
    <p:spTree>
      <p:nvGrpSpPr>
        <p:cNvPr id="173" name="Shape 173"/>
        <p:cNvGrpSpPr/>
        <p:nvPr/>
      </p:nvGrpSpPr>
      <p:grpSpPr>
        <a:xfrm>
          <a:off x="0" y="0"/>
          <a:ext cx="0" cy="0"/>
          <a:chOff x="0" y="0"/>
          <a:chExt cx="0" cy="0"/>
        </a:xfrm>
      </p:grpSpPr>
      <p:sp>
        <p:nvSpPr>
          <p:cNvPr id="174" name="Google Shape;174;p12"/>
          <p:cNvSpPr txBox="1"/>
          <p:nvPr>
            <p:ph type="title"/>
          </p:nvPr>
        </p:nvSpPr>
        <p:spPr>
          <a:xfrm>
            <a:off x="761950" y="809575"/>
            <a:ext cx="5080200" cy="352200"/>
          </a:xfrm>
          <a:prstGeom prst="rect">
            <a:avLst/>
          </a:prstGeom>
          <a:noFill/>
          <a:ln>
            <a:noFill/>
          </a:ln>
        </p:spPr>
        <p:txBody>
          <a:bodyPr anchorCtr="0" anchor="t" bIns="0" lIns="0" spcFirstLastPara="1" rIns="228600" wrap="square" tIns="0"/>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9pPr>
          </a:lstStyle>
          <a:p/>
        </p:txBody>
      </p:sp>
      <p:grpSp>
        <p:nvGrpSpPr>
          <p:cNvPr id="175" name="Google Shape;175;p12"/>
          <p:cNvGrpSpPr/>
          <p:nvPr/>
        </p:nvGrpSpPr>
        <p:grpSpPr>
          <a:xfrm>
            <a:off x="614120" y="4568626"/>
            <a:ext cx="1565658" cy="245350"/>
            <a:chOff x="614120" y="4568626"/>
            <a:chExt cx="1565658" cy="245350"/>
          </a:xfrm>
        </p:grpSpPr>
        <p:grpSp>
          <p:nvGrpSpPr>
            <p:cNvPr id="176" name="Google Shape;176;p12"/>
            <p:cNvGrpSpPr/>
            <p:nvPr/>
          </p:nvGrpSpPr>
          <p:grpSpPr>
            <a:xfrm>
              <a:off x="614120" y="4568626"/>
              <a:ext cx="290167" cy="233377"/>
              <a:chOff x="614120" y="4568626"/>
              <a:chExt cx="290167" cy="233377"/>
            </a:xfrm>
          </p:grpSpPr>
          <p:sp>
            <p:nvSpPr>
              <p:cNvPr id="177" name="Google Shape;177;p1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 name="Google Shape;181;p12"/>
            <p:cNvGrpSpPr/>
            <p:nvPr/>
          </p:nvGrpSpPr>
          <p:grpSpPr>
            <a:xfrm>
              <a:off x="989660" y="4603434"/>
              <a:ext cx="1190118" cy="210542"/>
              <a:chOff x="989660" y="4603434"/>
              <a:chExt cx="1190118" cy="210542"/>
            </a:xfrm>
          </p:grpSpPr>
          <p:sp>
            <p:nvSpPr>
              <p:cNvPr id="182" name="Google Shape;182;p1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3" name="Google Shape;183;p12"/>
              <p:cNvGrpSpPr/>
              <p:nvPr/>
            </p:nvGrpSpPr>
            <p:grpSpPr>
              <a:xfrm>
                <a:off x="1682774" y="4617610"/>
                <a:ext cx="497004" cy="149188"/>
                <a:chOff x="1682774" y="4617610"/>
                <a:chExt cx="497004" cy="149188"/>
              </a:xfrm>
            </p:grpSpPr>
            <p:sp>
              <p:nvSpPr>
                <p:cNvPr id="184" name="Google Shape;184;p1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189" name="Google Shape;189;p12"/>
          <p:cNvSpPr txBox="1"/>
          <p:nvPr>
            <p:ph idx="1" type="body"/>
          </p:nvPr>
        </p:nvSpPr>
        <p:spPr>
          <a:xfrm>
            <a:off x="761950" y="1514225"/>
            <a:ext cx="1905000" cy="2819700"/>
          </a:xfrm>
          <a:prstGeom prst="rect">
            <a:avLst/>
          </a:prstGeom>
          <a:noFill/>
          <a:ln>
            <a:noFill/>
          </a:ln>
        </p:spPr>
        <p:txBody>
          <a:bodyPr anchorCtr="0" anchor="t" bIns="0" lIns="0" spcFirstLastPara="1" rIns="228600" wrap="square" tIns="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sp>
        <p:nvSpPr>
          <p:cNvPr id="190" name="Google Shape;190;p12"/>
          <p:cNvSpPr txBox="1"/>
          <p:nvPr>
            <p:ph idx="2" type="body"/>
          </p:nvPr>
        </p:nvSpPr>
        <p:spPr>
          <a:xfrm>
            <a:off x="2666938" y="1514225"/>
            <a:ext cx="1905000" cy="2819700"/>
          </a:xfrm>
          <a:prstGeom prst="rect">
            <a:avLst/>
          </a:prstGeom>
          <a:noFill/>
          <a:ln>
            <a:noFill/>
          </a:ln>
        </p:spPr>
        <p:txBody>
          <a:bodyPr anchorCtr="0" anchor="t" bIns="0" lIns="0" spcFirstLastPara="1" rIns="228600" wrap="square" tIns="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sp>
        <p:nvSpPr>
          <p:cNvPr id="191" name="Google Shape;191;p12"/>
          <p:cNvSpPr txBox="1"/>
          <p:nvPr>
            <p:ph idx="3" type="body"/>
          </p:nvPr>
        </p:nvSpPr>
        <p:spPr>
          <a:xfrm>
            <a:off x="4571888" y="1514225"/>
            <a:ext cx="1905000" cy="2819700"/>
          </a:xfrm>
          <a:prstGeom prst="rect">
            <a:avLst/>
          </a:prstGeom>
          <a:noFill/>
          <a:ln>
            <a:noFill/>
          </a:ln>
        </p:spPr>
        <p:txBody>
          <a:bodyPr anchorCtr="0" anchor="t" bIns="0" lIns="0" spcFirstLastPara="1" rIns="228600" wrap="square" tIns="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sp>
        <p:nvSpPr>
          <p:cNvPr id="192" name="Google Shape;192;p12"/>
          <p:cNvSpPr txBox="1"/>
          <p:nvPr>
            <p:ph idx="4" type="body"/>
          </p:nvPr>
        </p:nvSpPr>
        <p:spPr>
          <a:xfrm>
            <a:off x="6476938" y="1514225"/>
            <a:ext cx="1905000" cy="2819700"/>
          </a:xfrm>
          <a:prstGeom prst="rect">
            <a:avLst/>
          </a:prstGeom>
          <a:noFill/>
          <a:ln>
            <a:noFill/>
          </a:ln>
        </p:spPr>
        <p:txBody>
          <a:bodyPr anchorCtr="0" anchor="t" bIns="0" lIns="0" spcFirstLastPara="1" rIns="228600" wrap="square" tIns="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Quote">
  <p:cSld name="CUSTOM_3_1_1_1_1_1_2">
    <p:spTree>
      <p:nvGrpSpPr>
        <p:cNvPr id="193" name="Shape 193"/>
        <p:cNvGrpSpPr/>
        <p:nvPr/>
      </p:nvGrpSpPr>
      <p:grpSpPr>
        <a:xfrm>
          <a:off x="0" y="0"/>
          <a:ext cx="0" cy="0"/>
          <a:chOff x="0" y="0"/>
          <a:chExt cx="0" cy="0"/>
        </a:xfrm>
      </p:grpSpPr>
      <p:sp>
        <p:nvSpPr>
          <p:cNvPr id="194" name="Google Shape;194;p13"/>
          <p:cNvSpPr txBox="1"/>
          <p:nvPr>
            <p:ph type="title"/>
          </p:nvPr>
        </p:nvSpPr>
        <p:spPr>
          <a:xfrm>
            <a:off x="761950" y="1161825"/>
            <a:ext cx="5715000" cy="1762200"/>
          </a:xfrm>
          <a:prstGeom prst="rect">
            <a:avLst/>
          </a:prstGeom>
          <a:noFill/>
          <a:ln>
            <a:noFill/>
          </a:ln>
        </p:spPr>
        <p:txBody>
          <a:bodyPr anchorCtr="0" anchor="b" bIns="0" lIns="0" spcFirstLastPara="1" rIns="228600" wrap="square" tIns="0"/>
          <a:lstStyle>
            <a:lvl1pPr lvl="0"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9pPr>
          </a:lstStyle>
          <a:p/>
        </p:txBody>
      </p:sp>
      <p:grpSp>
        <p:nvGrpSpPr>
          <p:cNvPr id="195" name="Google Shape;195;p13"/>
          <p:cNvGrpSpPr/>
          <p:nvPr/>
        </p:nvGrpSpPr>
        <p:grpSpPr>
          <a:xfrm>
            <a:off x="614120" y="4568626"/>
            <a:ext cx="1565658" cy="245350"/>
            <a:chOff x="614120" y="4568626"/>
            <a:chExt cx="1565658" cy="245350"/>
          </a:xfrm>
        </p:grpSpPr>
        <p:grpSp>
          <p:nvGrpSpPr>
            <p:cNvPr id="196" name="Google Shape;196;p13"/>
            <p:cNvGrpSpPr/>
            <p:nvPr/>
          </p:nvGrpSpPr>
          <p:grpSpPr>
            <a:xfrm>
              <a:off x="614120" y="4568626"/>
              <a:ext cx="290167" cy="233377"/>
              <a:chOff x="614120" y="4568626"/>
              <a:chExt cx="290167" cy="233377"/>
            </a:xfrm>
          </p:grpSpPr>
          <p:sp>
            <p:nvSpPr>
              <p:cNvPr id="197" name="Google Shape;197;p1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1" name="Google Shape;201;p13"/>
            <p:cNvGrpSpPr/>
            <p:nvPr/>
          </p:nvGrpSpPr>
          <p:grpSpPr>
            <a:xfrm>
              <a:off x="989660" y="4603434"/>
              <a:ext cx="1190118" cy="210542"/>
              <a:chOff x="989660" y="4603434"/>
              <a:chExt cx="1190118" cy="210542"/>
            </a:xfrm>
          </p:grpSpPr>
          <p:sp>
            <p:nvSpPr>
              <p:cNvPr id="202" name="Google Shape;202;p1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3" name="Google Shape;203;p13"/>
              <p:cNvGrpSpPr/>
              <p:nvPr/>
            </p:nvGrpSpPr>
            <p:grpSpPr>
              <a:xfrm>
                <a:off x="1682774" y="4617610"/>
                <a:ext cx="497004" cy="149188"/>
                <a:chOff x="1682774" y="4617610"/>
                <a:chExt cx="497004" cy="149188"/>
              </a:xfrm>
            </p:grpSpPr>
            <p:sp>
              <p:nvSpPr>
                <p:cNvPr id="204" name="Google Shape;204;p1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209" name="Google Shape;209;p13"/>
          <p:cNvSpPr txBox="1"/>
          <p:nvPr>
            <p:ph idx="1" type="body"/>
          </p:nvPr>
        </p:nvSpPr>
        <p:spPr>
          <a:xfrm>
            <a:off x="762000" y="3276400"/>
            <a:ext cx="2540100" cy="1057200"/>
          </a:xfrm>
          <a:prstGeom prst="rect">
            <a:avLst/>
          </a:prstGeom>
          <a:noFill/>
          <a:ln>
            <a:noFill/>
          </a:ln>
        </p:spPr>
        <p:txBody>
          <a:bodyPr anchorCtr="0" anchor="t" bIns="0" lIns="0" spcFirstLastPara="1" rIns="228600" wrap="square" tIns="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One image">
  <p:cSld name="CUSTOM_3_1_1_1_1">
    <p:spTree>
      <p:nvGrpSpPr>
        <p:cNvPr id="210" name="Shape 210"/>
        <p:cNvGrpSpPr/>
        <p:nvPr/>
      </p:nvGrpSpPr>
      <p:grpSpPr>
        <a:xfrm>
          <a:off x="0" y="0"/>
          <a:ext cx="0" cy="0"/>
          <a:chOff x="0" y="0"/>
          <a:chExt cx="0" cy="0"/>
        </a:xfrm>
      </p:grpSpPr>
      <p:sp>
        <p:nvSpPr>
          <p:cNvPr id="211" name="Google Shape;211;p14"/>
          <p:cNvSpPr txBox="1"/>
          <p:nvPr>
            <p:ph type="title"/>
          </p:nvPr>
        </p:nvSpPr>
        <p:spPr>
          <a:xfrm>
            <a:off x="761950" y="809425"/>
            <a:ext cx="3174900" cy="1409700"/>
          </a:xfrm>
          <a:prstGeom prst="rect">
            <a:avLst/>
          </a:prstGeom>
          <a:noFill/>
          <a:ln>
            <a:noFill/>
          </a:ln>
        </p:spPr>
        <p:txBody>
          <a:bodyPr anchorCtr="0" anchor="b" bIns="0" lIns="0" spcFirstLastPara="1" rIns="228600" wrap="square" tIns="0"/>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9pPr>
          </a:lstStyle>
          <a:p/>
        </p:txBody>
      </p:sp>
      <p:grpSp>
        <p:nvGrpSpPr>
          <p:cNvPr id="212" name="Google Shape;212;p14"/>
          <p:cNvGrpSpPr/>
          <p:nvPr/>
        </p:nvGrpSpPr>
        <p:grpSpPr>
          <a:xfrm>
            <a:off x="614120" y="4568626"/>
            <a:ext cx="1565658" cy="245350"/>
            <a:chOff x="614120" y="4568626"/>
            <a:chExt cx="1565658" cy="245350"/>
          </a:xfrm>
        </p:grpSpPr>
        <p:grpSp>
          <p:nvGrpSpPr>
            <p:cNvPr id="213" name="Google Shape;213;p14"/>
            <p:cNvGrpSpPr/>
            <p:nvPr/>
          </p:nvGrpSpPr>
          <p:grpSpPr>
            <a:xfrm>
              <a:off x="614120" y="4568626"/>
              <a:ext cx="290167" cy="233377"/>
              <a:chOff x="614120" y="4568626"/>
              <a:chExt cx="290167" cy="233377"/>
            </a:xfrm>
          </p:grpSpPr>
          <p:sp>
            <p:nvSpPr>
              <p:cNvPr id="214" name="Google Shape;214;p1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 name="Google Shape;218;p14"/>
            <p:cNvGrpSpPr/>
            <p:nvPr/>
          </p:nvGrpSpPr>
          <p:grpSpPr>
            <a:xfrm>
              <a:off x="989660" y="4603434"/>
              <a:ext cx="1190118" cy="210542"/>
              <a:chOff x="989660" y="4603434"/>
              <a:chExt cx="1190118" cy="210542"/>
            </a:xfrm>
          </p:grpSpPr>
          <p:sp>
            <p:nvSpPr>
              <p:cNvPr id="219" name="Google Shape;219;p1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0" name="Google Shape;220;p14"/>
              <p:cNvGrpSpPr/>
              <p:nvPr/>
            </p:nvGrpSpPr>
            <p:grpSpPr>
              <a:xfrm>
                <a:off x="1682774" y="4617610"/>
                <a:ext cx="497004" cy="149188"/>
                <a:chOff x="1682774" y="4617610"/>
                <a:chExt cx="497004" cy="149188"/>
              </a:xfrm>
            </p:grpSpPr>
            <p:sp>
              <p:nvSpPr>
                <p:cNvPr id="221" name="Google Shape;221;p1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226" name="Google Shape;226;p14"/>
          <p:cNvSpPr txBox="1"/>
          <p:nvPr>
            <p:ph idx="1" type="body"/>
          </p:nvPr>
        </p:nvSpPr>
        <p:spPr>
          <a:xfrm>
            <a:off x="762002" y="2571750"/>
            <a:ext cx="2540100" cy="1761900"/>
          </a:xfrm>
          <a:prstGeom prst="rect">
            <a:avLst/>
          </a:prstGeom>
          <a:noFill/>
          <a:ln>
            <a:noFill/>
          </a:ln>
        </p:spPr>
        <p:txBody>
          <a:bodyPr anchorCtr="0" anchor="t" bIns="0" lIns="0" spcFirstLastPara="1" rIns="228600" wrap="square" tIns="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Three images">
  <p:cSld name="CUSTOM_3_1_1_1_1_1_1_1_1_1_2">
    <p:spTree>
      <p:nvGrpSpPr>
        <p:cNvPr id="227" name="Shape 227"/>
        <p:cNvGrpSpPr/>
        <p:nvPr/>
      </p:nvGrpSpPr>
      <p:grpSpPr>
        <a:xfrm>
          <a:off x="0" y="0"/>
          <a:ext cx="0" cy="0"/>
          <a:chOff x="0" y="0"/>
          <a:chExt cx="0" cy="0"/>
        </a:xfrm>
      </p:grpSpPr>
      <p:sp>
        <p:nvSpPr>
          <p:cNvPr id="228" name="Google Shape;228;p15"/>
          <p:cNvSpPr txBox="1"/>
          <p:nvPr>
            <p:ph type="title"/>
          </p:nvPr>
        </p:nvSpPr>
        <p:spPr>
          <a:xfrm>
            <a:off x="762100" y="809375"/>
            <a:ext cx="5079900" cy="352500"/>
          </a:xfrm>
          <a:prstGeom prst="rect">
            <a:avLst/>
          </a:prstGeom>
          <a:noFill/>
          <a:ln>
            <a:noFill/>
          </a:ln>
        </p:spPr>
        <p:txBody>
          <a:bodyPr anchorCtr="0" anchor="t" bIns="0" lIns="0" spcFirstLastPara="1" rIns="228600" wrap="square" tIns="0"/>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9pPr>
          </a:lstStyle>
          <a:p/>
        </p:txBody>
      </p:sp>
      <p:grpSp>
        <p:nvGrpSpPr>
          <p:cNvPr id="229" name="Google Shape;229;p15"/>
          <p:cNvGrpSpPr/>
          <p:nvPr/>
        </p:nvGrpSpPr>
        <p:grpSpPr>
          <a:xfrm>
            <a:off x="614120" y="4568626"/>
            <a:ext cx="1565658" cy="245350"/>
            <a:chOff x="614120" y="4568626"/>
            <a:chExt cx="1565658" cy="245350"/>
          </a:xfrm>
        </p:grpSpPr>
        <p:grpSp>
          <p:nvGrpSpPr>
            <p:cNvPr id="230" name="Google Shape;230;p15"/>
            <p:cNvGrpSpPr/>
            <p:nvPr/>
          </p:nvGrpSpPr>
          <p:grpSpPr>
            <a:xfrm>
              <a:off x="614120" y="4568626"/>
              <a:ext cx="290167" cy="233377"/>
              <a:chOff x="614120" y="4568626"/>
              <a:chExt cx="290167" cy="233377"/>
            </a:xfrm>
          </p:grpSpPr>
          <p:sp>
            <p:nvSpPr>
              <p:cNvPr id="231" name="Google Shape;231;p1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 name="Google Shape;235;p15"/>
            <p:cNvGrpSpPr/>
            <p:nvPr/>
          </p:nvGrpSpPr>
          <p:grpSpPr>
            <a:xfrm>
              <a:off x="989660" y="4603434"/>
              <a:ext cx="1190118" cy="210542"/>
              <a:chOff x="989660" y="4603434"/>
              <a:chExt cx="1190118" cy="210542"/>
            </a:xfrm>
          </p:grpSpPr>
          <p:sp>
            <p:nvSpPr>
              <p:cNvPr id="236" name="Google Shape;236;p1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7" name="Google Shape;237;p15"/>
              <p:cNvGrpSpPr/>
              <p:nvPr/>
            </p:nvGrpSpPr>
            <p:grpSpPr>
              <a:xfrm>
                <a:off x="1682774" y="4617610"/>
                <a:ext cx="497004" cy="149188"/>
                <a:chOff x="1682774" y="4617610"/>
                <a:chExt cx="497004" cy="149188"/>
              </a:xfrm>
            </p:grpSpPr>
            <p:sp>
              <p:nvSpPr>
                <p:cNvPr id="238" name="Google Shape;238;p1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243" name="Google Shape;243;p15"/>
          <p:cNvSpPr txBox="1"/>
          <p:nvPr>
            <p:ph idx="1" type="body"/>
          </p:nvPr>
        </p:nvSpPr>
        <p:spPr>
          <a:xfrm>
            <a:off x="762000" y="2924350"/>
            <a:ext cx="2540100" cy="1057200"/>
          </a:xfrm>
          <a:prstGeom prst="rect">
            <a:avLst/>
          </a:prstGeom>
          <a:noFill/>
          <a:ln>
            <a:noFill/>
          </a:ln>
        </p:spPr>
        <p:txBody>
          <a:bodyPr anchorCtr="0" anchor="t" bIns="0" lIns="0" spcFirstLastPara="1" rIns="228600" wrap="square" tIns="22860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sp>
        <p:nvSpPr>
          <p:cNvPr id="244" name="Google Shape;244;p15"/>
          <p:cNvSpPr txBox="1"/>
          <p:nvPr>
            <p:ph idx="2" type="body"/>
          </p:nvPr>
        </p:nvSpPr>
        <p:spPr>
          <a:xfrm>
            <a:off x="3301950" y="2924350"/>
            <a:ext cx="2540100" cy="1057200"/>
          </a:xfrm>
          <a:prstGeom prst="rect">
            <a:avLst/>
          </a:prstGeom>
          <a:noFill/>
          <a:ln>
            <a:noFill/>
          </a:ln>
        </p:spPr>
        <p:txBody>
          <a:bodyPr anchorCtr="0" anchor="t" bIns="0" lIns="0" spcFirstLastPara="1" rIns="228600" wrap="square" tIns="22860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sp>
        <p:nvSpPr>
          <p:cNvPr id="245" name="Google Shape;245;p15"/>
          <p:cNvSpPr txBox="1"/>
          <p:nvPr>
            <p:ph idx="3" type="body"/>
          </p:nvPr>
        </p:nvSpPr>
        <p:spPr>
          <a:xfrm>
            <a:off x="5841900" y="2924350"/>
            <a:ext cx="2540100" cy="1057200"/>
          </a:xfrm>
          <a:prstGeom prst="rect">
            <a:avLst/>
          </a:prstGeom>
          <a:noFill/>
          <a:ln>
            <a:noFill/>
          </a:ln>
        </p:spPr>
        <p:txBody>
          <a:bodyPr anchorCtr="0" anchor="t" bIns="0" lIns="0" spcFirstLastPara="1" rIns="228600" wrap="square" tIns="22860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_Dark content">
  <p:cSld name="CUSTOM_3_1_1_1_1_1_1_1_1_1_1_1_2">
    <p:bg>
      <p:bgPr>
        <a:solidFill>
          <a:srgbClr val="202124"/>
        </a:solidFill>
      </p:bgPr>
    </p:bg>
    <p:spTree>
      <p:nvGrpSpPr>
        <p:cNvPr id="246" name="Shape 246"/>
        <p:cNvGrpSpPr/>
        <p:nvPr/>
      </p:nvGrpSpPr>
      <p:grpSpPr>
        <a:xfrm>
          <a:off x="0" y="0"/>
          <a:ext cx="0" cy="0"/>
          <a:chOff x="0" y="0"/>
          <a:chExt cx="0" cy="0"/>
        </a:xfrm>
      </p:grpSpPr>
      <p:grpSp>
        <p:nvGrpSpPr>
          <p:cNvPr id="247" name="Google Shape;247;p16"/>
          <p:cNvGrpSpPr/>
          <p:nvPr/>
        </p:nvGrpSpPr>
        <p:grpSpPr>
          <a:xfrm>
            <a:off x="614120" y="4568626"/>
            <a:ext cx="1565658" cy="245350"/>
            <a:chOff x="614120" y="4568626"/>
            <a:chExt cx="1565658" cy="245350"/>
          </a:xfrm>
        </p:grpSpPr>
        <p:grpSp>
          <p:nvGrpSpPr>
            <p:cNvPr id="248" name="Google Shape;248;p16"/>
            <p:cNvGrpSpPr/>
            <p:nvPr/>
          </p:nvGrpSpPr>
          <p:grpSpPr>
            <a:xfrm>
              <a:off x="614120" y="4568626"/>
              <a:ext cx="290167" cy="233377"/>
              <a:chOff x="614120" y="4568626"/>
              <a:chExt cx="290167" cy="233377"/>
            </a:xfrm>
          </p:grpSpPr>
          <p:sp>
            <p:nvSpPr>
              <p:cNvPr id="249" name="Google Shape;249;p1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 name="Google Shape;253;p16"/>
            <p:cNvGrpSpPr/>
            <p:nvPr/>
          </p:nvGrpSpPr>
          <p:grpSpPr>
            <a:xfrm>
              <a:off x="989660" y="4603434"/>
              <a:ext cx="1190118" cy="210542"/>
              <a:chOff x="989660" y="4603434"/>
              <a:chExt cx="1190118" cy="210542"/>
            </a:xfrm>
          </p:grpSpPr>
          <p:sp>
            <p:nvSpPr>
              <p:cNvPr id="254" name="Google Shape;254;p1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 name="Google Shape;255;p16"/>
              <p:cNvGrpSpPr/>
              <p:nvPr/>
            </p:nvGrpSpPr>
            <p:grpSpPr>
              <a:xfrm>
                <a:off x="1682774" y="4617610"/>
                <a:ext cx="497004" cy="149188"/>
                <a:chOff x="1682774" y="4617610"/>
                <a:chExt cx="497004" cy="149188"/>
              </a:xfrm>
            </p:grpSpPr>
            <p:sp>
              <p:nvSpPr>
                <p:cNvPr id="256" name="Google Shape;256;p1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261" name="Google Shape;261;p16"/>
          <p:cNvSpPr txBox="1"/>
          <p:nvPr>
            <p:ph type="title"/>
          </p:nvPr>
        </p:nvSpPr>
        <p:spPr>
          <a:xfrm>
            <a:off x="761950" y="809375"/>
            <a:ext cx="5079900" cy="352500"/>
          </a:xfrm>
          <a:prstGeom prst="rect">
            <a:avLst/>
          </a:prstGeom>
          <a:noFill/>
          <a:ln>
            <a:noFill/>
          </a:ln>
        </p:spPr>
        <p:txBody>
          <a:bodyPr anchorCtr="0" anchor="b" bIns="0" lIns="0" spcFirstLastPara="1" rIns="228600" wrap="square" tIns="0"/>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FFFFFF"/>
                </a:solidFill>
                <a:latin typeface="Google Sans"/>
                <a:ea typeface="Google Sans"/>
                <a:cs typeface="Google Sans"/>
                <a:sym typeface="Google Sans"/>
              </a:defRPr>
            </a:lvl9pPr>
          </a:lstStyle>
          <a:p/>
        </p:txBody>
      </p:sp>
      <p:sp>
        <p:nvSpPr>
          <p:cNvPr id="262" name="Google Shape;262;p16"/>
          <p:cNvSpPr txBox="1"/>
          <p:nvPr>
            <p:ph idx="1" type="body"/>
          </p:nvPr>
        </p:nvSpPr>
        <p:spPr>
          <a:xfrm>
            <a:off x="761975" y="1514275"/>
            <a:ext cx="5079900" cy="2467200"/>
          </a:xfrm>
          <a:prstGeom prst="rect">
            <a:avLst/>
          </a:prstGeom>
          <a:noFill/>
          <a:ln>
            <a:noFill/>
          </a:ln>
        </p:spPr>
        <p:txBody>
          <a:bodyPr anchorCtr="0" anchor="t" bIns="0" lIns="0" spcFirstLastPara="1" rIns="228600" wrap="square" tIns="0"/>
          <a:lstStyle>
            <a:lvl1pPr indent="-298450" lvl="0" marL="457200" marR="0" rtl="0" algn="l">
              <a:lnSpc>
                <a:spcPct val="115000"/>
              </a:lnSpc>
              <a:spcBef>
                <a:spcPts val="0"/>
              </a:spcBef>
              <a:spcAft>
                <a:spcPts val="0"/>
              </a:spcAft>
              <a:buClr>
                <a:srgbClr val="FFFFFF"/>
              </a:buClr>
              <a:buSzPts val="1100"/>
              <a:buFont typeface="Roboto"/>
              <a:buChar char="●"/>
              <a:defRPr b="0" i="0" sz="1100" u="none" cap="none" strike="noStrike">
                <a:solidFill>
                  <a:srgbClr val="FFFFFF"/>
                </a:solidFill>
                <a:latin typeface="Roboto"/>
                <a:ea typeface="Roboto"/>
                <a:cs typeface="Roboto"/>
                <a:sym typeface="Roboto"/>
              </a:defRPr>
            </a:lvl1pPr>
            <a:lvl2pPr indent="-298450" lvl="1" marL="914400" marR="0" rtl="0" algn="l">
              <a:lnSpc>
                <a:spcPct val="115000"/>
              </a:lnSpc>
              <a:spcBef>
                <a:spcPts val="0"/>
              </a:spcBef>
              <a:spcAft>
                <a:spcPts val="0"/>
              </a:spcAft>
              <a:buClr>
                <a:srgbClr val="FFFFFF"/>
              </a:buClr>
              <a:buSzPts val="1100"/>
              <a:buFont typeface="Roboto"/>
              <a:buChar char="○"/>
              <a:defRPr b="0" i="0" sz="1100" u="none" cap="none" strike="noStrike">
                <a:solidFill>
                  <a:srgbClr val="FFFFFF"/>
                </a:solidFill>
                <a:latin typeface="Roboto"/>
                <a:ea typeface="Roboto"/>
                <a:cs typeface="Roboto"/>
                <a:sym typeface="Roboto"/>
              </a:defRPr>
            </a:lvl2pPr>
            <a:lvl3pPr indent="-298450" lvl="2" marL="1371600" marR="0" rtl="0" algn="l">
              <a:lnSpc>
                <a:spcPct val="115000"/>
              </a:lnSpc>
              <a:spcBef>
                <a:spcPts val="0"/>
              </a:spcBef>
              <a:spcAft>
                <a:spcPts val="0"/>
              </a:spcAft>
              <a:buClr>
                <a:srgbClr val="FFFFFF"/>
              </a:buClr>
              <a:buSzPts val="1100"/>
              <a:buFont typeface="Roboto"/>
              <a:buChar char="■"/>
              <a:defRPr b="0" i="0" sz="1100" u="none" cap="none" strike="noStrike">
                <a:solidFill>
                  <a:srgbClr val="FFFFFF"/>
                </a:solidFill>
                <a:latin typeface="Roboto"/>
                <a:ea typeface="Roboto"/>
                <a:cs typeface="Roboto"/>
                <a:sym typeface="Roboto"/>
              </a:defRPr>
            </a:lvl3pPr>
            <a:lvl4pPr indent="-298450" lvl="3" marL="1828800" marR="0" rtl="0" algn="l">
              <a:lnSpc>
                <a:spcPct val="115000"/>
              </a:lnSpc>
              <a:spcBef>
                <a:spcPts val="0"/>
              </a:spcBef>
              <a:spcAft>
                <a:spcPts val="0"/>
              </a:spcAft>
              <a:buClr>
                <a:srgbClr val="FFFFFF"/>
              </a:buClr>
              <a:buSzPts val="1100"/>
              <a:buFont typeface="Roboto"/>
              <a:buChar char="●"/>
              <a:defRPr b="0" i="0" sz="1100" u="none" cap="none" strike="noStrike">
                <a:solidFill>
                  <a:srgbClr val="FFFFFF"/>
                </a:solidFill>
                <a:latin typeface="Roboto"/>
                <a:ea typeface="Roboto"/>
                <a:cs typeface="Roboto"/>
                <a:sym typeface="Roboto"/>
              </a:defRPr>
            </a:lvl4pPr>
            <a:lvl5pPr indent="-298450" lvl="4" marL="2286000" marR="0" rtl="0" algn="l">
              <a:lnSpc>
                <a:spcPct val="115000"/>
              </a:lnSpc>
              <a:spcBef>
                <a:spcPts val="0"/>
              </a:spcBef>
              <a:spcAft>
                <a:spcPts val="0"/>
              </a:spcAft>
              <a:buClr>
                <a:srgbClr val="FFFFFF"/>
              </a:buClr>
              <a:buSzPts val="1100"/>
              <a:buFont typeface="Roboto"/>
              <a:buChar char="○"/>
              <a:defRPr b="0" i="0" sz="1100" u="none" cap="none" strike="noStrike">
                <a:solidFill>
                  <a:srgbClr val="FFFFFF"/>
                </a:solidFill>
                <a:latin typeface="Roboto"/>
                <a:ea typeface="Roboto"/>
                <a:cs typeface="Roboto"/>
                <a:sym typeface="Roboto"/>
              </a:defRPr>
            </a:lvl5pPr>
            <a:lvl6pPr indent="-298450" lvl="5" marL="2743200" marR="0" rtl="0" algn="l">
              <a:lnSpc>
                <a:spcPct val="115000"/>
              </a:lnSpc>
              <a:spcBef>
                <a:spcPts val="0"/>
              </a:spcBef>
              <a:spcAft>
                <a:spcPts val="0"/>
              </a:spcAft>
              <a:buClr>
                <a:srgbClr val="FFFFFF"/>
              </a:buClr>
              <a:buSzPts val="1100"/>
              <a:buFont typeface="Roboto"/>
              <a:buChar char="■"/>
              <a:defRPr b="0" i="0" sz="1100" u="none" cap="none" strike="noStrike">
                <a:solidFill>
                  <a:srgbClr val="FFFFFF"/>
                </a:solidFill>
                <a:latin typeface="Roboto"/>
                <a:ea typeface="Roboto"/>
                <a:cs typeface="Roboto"/>
                <a:sym typeface="Roboto"/>
              </a:defRPr>
            </a:lvl6pPr>
            <a:lvl7pPr indent="-298450" lvl="6" marL="3200400" marR="0" rtl="0" algn="l">
              <a:lnSpc>
                <a:spcPct val="115000"/>
              </a:lnSpc>
              <a:spcBef>
                <a:spcPts val="0"/>
              </a:spcBef>
              <a:spcAft>
                <a:spcPts val="0"/>
              </a:spcAft>
              <a:buClr>
                <a:srgbClr val="FFFFFF"/>
              </a:buClr>
              <a:buSzPts val="1100"/>
              <a:buFont typeface="Roboto"/>
              <a:buChar char="●"/>
              <a:defRPr b="0" i="0" sz="1100" u="none" cap="none" strike="noStrike">
                <a:solidFill>
                  <a:srgbClr val="FFFFFF"/>
                </a:solidFill>
                <a:latin typeface="Roboto"/>
                <a:ea typeface="Roboto"/>
                <a:cs typeface="Roboto"/>
                <a:sym typeface="Roboto"/>
              </a:defRPr>
            </a:lvl7pPr>
            <a:lvl8pPr indent="-298450" lvl="7" marL="3657600" marR="0" rtl="0" algn="l">
              <a:lnSpc>
                <a:spcPct val="115000"/>
              </a:lnSpc>
              <a:spcBef>
                <a:spcPts val="0"/>
              </a:spcBef>
              <a:spcAft>
                <a:spcPts val="0"/>
              </a:spcAft>
              <a:buClr>
                <a:srgbClr val="FFFFFF"/>
              </a:buClr>
              <a:buSzPts val="1100"/>
              <a:buFont typeface="Roboto"/>
              <a:buChar char="○"/>
              <a:defRPr b="0" i="0" sz="1100" u="none" cap="none" strike="noStrike">
                <a:solidFill>
                  <a:srgbClr val="FFFFFF"/>
                </a:solidFill>
                <a:latin typeface="Roboto"/>
                <a:ea typeface="Roboto"/>
                <a:cs typeface="Roboto"/>
                <a:sym typeface="Roboto"/>
              </a:defRPr>
            </a:lvl8pPr>
            <a:lvl9pPr indent="-298450" lvl="8" marL="4114800" marR="0" rtl="0" algn="l">
              <a:lnSpc>
                <a:spcPct val="115000"/>
              </a:lnSpc>
              <a:spcBef>
                <a:spcPts val="0"/>
              </a:spcBef>
              <a:spcAft>
                <a:spcPts val="0"/>
              </a:spcAft>
              <a:buClr>
                <a:srgbClr val="FFFFFF"/>
              </a:buClr>
              <a:buSzPts val="1100"/>
              <a:buFont typeface="Roboto"/>
              <a:buChar char="■"/>
              <a:defRPr b="0" i="0" sz="1100" u="none" cap="none" strike="noStrike">
                <a:solidFill>
                  <a:srgbClr val="FFFFFF"/>
                </a:solidFill>
                <a:latin typeface="Roboto"/>
                <a:ea typeface="Roboto"/>
                <a:cs typeface="Roboto"/>
                <a:sym typeface="Roboto"/>
              </a:defRPr>
            </a:lvl9pPr>
          </a:lstStyle>
          <a:p/>
        </p:txBody>
      </p:sp>
      <p:sp>
        <p:nvSpPr>
          <p:cNvPr id="263" name="Google Shape;263;p16"/>
          <p:cNvSpPr txBox="1"/>
          <p:nvPr/>
        </p:nvSpPr>
        <p:spPr>
          <a:xfrm>
            <a:off x="5154825" y="4821200"/>
            <a:ext cx="4065300" cy="284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Roboto"/>
                <a:ea typeface="Roboto"/>
                <a:cs typeface="Roboto"/>
                <a:sym typeface="Roboto"/>
              </a:rPr>
              <a:t>@lizthegrey &amp; @drensin at #VelocityConf</a:t>
            </a:r>
            <a:endParaRPr b="0" i="0" sz="1400" u="none" cap="none" strike="noStrike">
              <a:solidFill>
                <a:schemeClr val="lt2"/>
              </a:solidFill>
              <a:latin typeface="Roboto"/>
              <a:ea typeface="Roboto"/>
              <a:cs typeface="Roboto"/>
              <a:sym typeface="Robo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_GCP break">
  <p:cSld name="CUSTOM_3_1_1_1_1_1_1_1_1_1_1_1_3">
    <p:bg>
      <p:bgPr>
        <a:solidFill>
          <a:srgbClr val="FFFFFF"/>
        </a:solidFill>
      </p:bgPr>
    </p:bg>
    <p:spTree>
      <p:nvGrpSpPr>
        <p:cNvPr id="264" name="Shape 264"/>
        <p:cNvGrpSpPr/>
        <p:nvPr/>
      </p:nvGrpSpPr>
      <p:grpSpPr>
        <a:xfrm>
          <a:off x="0" y="0"/>
          <a:ext cx="0" cy="0"/>
          <a:chOff x="0" y="0"/>
          <a:chExt cx="0" cy="0"/>
        </a:xfrm>
      </p:grpSpPr>
      <p:sp>
        <p:nvSpPr>
          <p:cNvPr id="265" name="Google Shape;265;p17"/>
          <p:cNvSpPr txBox="1"/>
          <p:nvPr>
            <p:ph type="title"/>
          </p:nvPr>
        </p:nvSpPr>
        <p:spPr>
          <a:xfrm>
            <a:off x="761950" y="809375"/>
            <a:ext cx="5079900" cy="1762200"/>
          </a:xfrm>
          <a:prstGeom prst="rect">
            <a:avLst/>
          </a:prstGeom>
          <a:noFill/>
          <a:ln>
            <a:noFill/>
          </a:ln>
        </p:spPr>
        <p:txBody>
          <a:bodyPr anchorCtr="0" anchor="b" bIns="0" lIns="0" spcFirstLastPara="1" rIns="228600" wrap="square" tIns="0"/>
          <a:lstStyle>
            <a:lvl1pPr lvl="0"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9pPr>
          </a:lstStyle>
          <a:p/>
        </p:txBody>
      </p:sp>
      <p:grpSp>
        <p:nvGrpSpPr>
          <p:cNvPr id="266" name="Google Shape;266;p17"/>
          <p:cNvGrpSpPr/>
          <p:nvPr/>
        </p:nvGrpSpPr>
        <p:grpSpPr>
          <a:xfrm>
            <a:off x="617793" y="4562424"/>
            <a:ext cx="2353176" cy="252193"/>
            <a:chOff x="617793" y="4562424"/>
            <a:chExt cx="2353176" cy="252193"/>
          </a:xfrm>
        </p:grpSpPr>
        <p:grpSp>
          <p:nvGrpSpPr>
            <p:cNvPr id="267" name="Google Shape;267;p17"/>
            <p:cNvGrpSpPr/>
            <p:nvPr/>
          </p:nvGrpSpPr>
          <p:grpSpPr>
            <a:xfrm>
              <a:off x="989955" y="4603006"/>
              <a:ext cx="1981014" cy="211056"/>
              <a:chOff x="1644000" y="3136475"/>
              <a:chExt cx="5180475" cy="551925"/>
            </a:xfrm>
          </p:grpSpPr>
          <p:sp>
            <p:nvSpPr>
              <p:cNvPr id="268" name="Google Shape;268;p17"/>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7"/>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7"/>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7"/>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7"/>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7"/>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7"/>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7"/>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7"/>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7"/>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7"/>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7"/>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7"/>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7"/>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2" name="Google Shape;282;p17"/>
            <p:cNvGrpSpPr/>
            <p:nvPr/>
          </p:nvGrpSpPr>
          <p:grpSpPr>
            <a:xfrm>
              <a:off x="617793" y="4562424"/>
              <a:ext cx="283665" cy="252193"/>
              <a:chOff x="617793" y="4562424"/>
              <a:chExt cx="283665" cy="252193"/>
            </a:xfrm>
          </p:grpSpPr>
          <p:sp>
            <p:nvSpPr>
              <p:cNvPr id="283" name="Google Shape;283;p17"/>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7"/>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7"/>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7"/>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7"/>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_GCP content">
  <p:cSld name="CUSTOM_3_1_1_1_1_1_1_1_1_1_1_1_2_1">
    <p:bg>
      <p:bgPr>
        <a:solidFill>
          <a:srgbClr val="FFFFFF"/>
        </a:solidFill>
      </p:bgPr>
    </p:bg>
    <p:spTree>
      <p:nvGrpSpPr>
        <p:cNvPr id="288" name="Shape 288"/>
        <p:cNvGrpSpPr/>
        <p:nvPr/>
      </p:nvGrpSpPr>
      <p:grpSpPr>
        <a:xfrm>
          <a:off x="0" y="0"/>
          <a:ext cx="0" cy="0"/>
          <a:chOff x="0" y="0"/>
          <a:chExt cx="0" cy="0"/>
        </a:xfrm>
      </p:grpSpPr>
      <p:sp>
        <p:nvSpPr>
          <p:cNvPr id="289" name="Google Shape;289;p18"/>
          <p:cNvSpPr txBox="1"/>
          <p:nvPr>
            <p:ph type="title"/>
          </p:nvPr>
        </p:nvSpPr>
        <p:spPr>
          <a:xfrm>
            <a:off x="761950" y="809375"/>
            <a:ext cx="5079900" cy="352500"/>
          </a:xfrm>
          <a:prstGeom prst="rect">
            <a:avLst/>
          </a:prstGeom>
          <a:noFill/>
          <a:ln>
            <a:noFill/>
          </a:ln>
        </p:spPr>
        <p:txBody>
          <a:bodyPr anchorCtr="0" anchor="b" bIns="0" lIns="0" spcFirstLastPara="1" rIns="228600" wrap="square" tIns="0"/>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9pPr>
          </a:lstStyle>
          <a:p/>
        </p:txBody>
      </p:sp>
      <p:sp>
        <p:nvSpPr>
          <p:cNvPr id="290" name="Google Shape;290;p18"/>
          <p:cNvSpPr txBox="1"/>
          <p:nvPr>
            <p:ph idx="1" type="body"/>
          </p:nvPr>
        </p:nvSpPr>
        <p:spPr>
          <a:xfrm>
            <a:off x="761975" y="1514275"/>
            <a:ext cx="5079900" cy="2467200"/>
          </a:xfrm>
          <a:prstGeom prst="rect">
            <a:avLst/>
          </a:prstGeom>
          <a:noFill/>
          <a:ln>
            <a:noFill/>
          </a:ln>
        </p:spPr>
        <p:txBody>
          <a:bodyPr anchorCtr="0" anchor="t" bIns="0" lIns="0" spcFirstLastPara="1" rIns="228600" wrap="square" tIns="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grpSp>
        <p:nvGrpSpPr>
          <p:cNvPr id="291" name="Google Shape;291;p18"/>
          <p:cNvGrpSpPr/>
          <p:nvPr/>
        </p:nvGrpSpPr>
        <p:grpSpPr>
          <a:xfrm>
            <a:off x="617793" y="4562424"/>
            <a:ext cx="2353176" cy="252193"/>
            <a:chOff x="617793" y="4562424"/>
            <a:chExt cx="2353176" cy="252193"/>
          </a:xfrm>
        </p:grpSpPr>
        <p:grpSp>
          <p:nvGrpSpPr>
            <p:cNvPr id="292" name="Google Shape;292;p18"/>
            <p:cNvGrpSpPr/>
            <p:nvPr/>
          </p:nvGrpSpPr>
          <p:grpSpPr>
            <a:xfrm>
              <a:off x="989955" y="4603006"/>
              <a:ext cx="1981014" cy="211056"/>
              <a:chOff x="1644000" y="3136475"/>
              <a:chExt cx="5180475" cy="551925"/>
            </a:xfrm>
          </p:grpSpPr>
          <p:sp>
            <p:nvSpPr>
              <p:cNvPr id="293" name="Google Shape;293;p18"/>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8"/>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8"/>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8"/>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8"/>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8"/>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8"/>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8"/>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8"/>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8"/>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8"/>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8"/>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8"/>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8"/>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 name="Google Shape;307;p18"/>
            <p:cNvGrpSpPr/>
            <p:nvPr/>
          </p:nvGrpSpPr>
          <p:grpSpPr>
            <a:xfrm>
              <a:off x="617793" y="4562424"/>
              <a:ext cx="283665" cy="252193"/>
              <a:chOff x="617793" y="4562424"/>
              <a:chExt cx="283665" cy="252193"/>
            </a:xfrm>
          </p:grpSpPr>
          <p:sp>
            <p:nvSpPr>
              <p:cNvPr id="308" name="Google Shape;308;p18"/>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8"/>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8"/>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8"/>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8"/>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_Maps break">
  <p:cSld name="CUSTOM_3_1_1_1_1_1_1_1_1_1_1_1_3_1_2">
    <p:bg>
      <p:bgPr>
        <a:solidFill>
          <a:srgbClr val="FFFFFF"/>
        </a:solidFill>
      </p:bgPr>
    </p:bg>
    <p:spTree>
      <p:nvGrpSpPr>
        <p:cNvPr id="313" name="Shape 313"/>
        <p:cNvGrpSpPr/>
        <p:nvPr/>
      </p:nvGrpSpPr>
      <p:grpSpPr>
        <a:xfrm>
          <a:off x="0" y="0"/>
          <a:ext cx="0" cy="0"/>
          <a:chOff x="0" y="0"/>
          <a:chExt cx="0" cy="0"/>
        </a:xfrm>
      </p:grpSpPr>
      <p:sp>
        <p:nvSpPr>
          <p:cNvPr id="314" name="Google Shape;314;p19"/>
          <p:cNvSpPr txBox="1"/>
          <p:nvPr>
            <p:ph type="title"/>
          </p:nvPr>
        </p:nvSpPr>
        <p:spPr>
          <a:xfrm>
            <a:off x="761950" y="809375"/>
            <a:ext cx="5079900" cy="1762200"/>
          </a:xfrm>
          <a:prstGeom prst="rect">
            <a:avLst/>
          </a:prstGeom>
          <a:noFill/>
          <a:ln>
            <a:noFill/>
          </a:ln>
        </p:spPr>
        <p:txBody>
          <a:bodyPr anchorCtr="0" anchor="b" bIns="0" lIns="0" spcFirstLastPara="1" rIns="228600" wrap="square" tIns="0"/>
          <a:lstStyle>
            <a:lvl1pPr lvl="0"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9pPr>
          </a:lstStyle>
          <a:p/>
        </p:txBody>
      </p:sp>
      <p:grpSp>
        <p:nvGrpSpPr>
          <p:cNvPr id="315" name="Google Shape;315;p19"/>
          <p:cNvGrpSpPr/>
          <p:nvPr/>
        </p:nvGrpSpPr>
        <p:grpSpPr>
          <a:xfrm>
            <a:off x="639703" y="4545721"/>
            <a:ext cx="2281959" cy="269927"/>
            <a:chOff x="639703" y="4545721"/>
            <a:chExt cx="2281959" cy="269927"/>
          </a:xfrm>
        </p:grpSpPr>
        <p:grpSp>
          <p:nvGrpSpPr>
            <p:cNvPr id="316" name="Google Shape;316;p19"/>
            <p:cNvGrpSpPr/>
            <p:nvPr/>
          </p:nvGrpSpPr>
          <p:grpSpPr>
            <a:xfrm>
              <a:off x="639703" y="4545721"/>
              <a:ext cx="264488" cy="264500"/>
              <a:chOff x="639703" y="4545721"/>
              <a:chExt cx="264488" cy="264500"/>
            </a:xfrm>
          </p:grpSpPr>
          <p:sp>
            <p:nvSpPr>
              <p:cNvPr id="317" name="Google Shape;317;p19"/>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9"/>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9"/>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9"/>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9"/>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9"/>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9"/>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9"/>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5" name="Google Shape;325;p19"/>
            <p:cNvGrpSpPr/>
            <p:nvPr/>
          </p:nvGrpSpPr>
          <p:grpSpPr>
            <a:xfrm>
              <a:off x="989818" y="4604847"/>
              <a:ext cx="1931844" cy="210801"/>
              <a:chOff x="1340225" y="2610825"/>
              <a:chExt cx="5581750" cy="609075"/>
            </a:xfrm>
          </p:grpSpPr>
          <p:sp>
            <p:nvSpPr>
              <p:cNvPr id="326" name="Google Shape;326;p19"/>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9"/>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9"/>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9"/>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9"/>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9"/>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9"/>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9"/>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9"/>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9"/>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9"/>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9"/>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9"/>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_Maps content">
  <p:cSld name="CUSTOM_3_1_1_1_1_1_1_1_1_1_1_1_2_1_1_2">
    <p:bg>
      <p:bgPr>
        <a:solidFill>
          <a:srgbClr val="FFFFFF"/>
        </a:solidFill>
      </p:bgPr>
    </p:bg>
    <p:spTree>
      <p:nvGrpSpPr>
        <p:cNvPr id="339" name="Shape 339"/>
        <p:cNvGrpSpPr/>
        <p:nvPr/>
      </p:nvGrpSpPr>
      <p:grpSpPr>
        <a:xfrm>
          <a:off x="0" y="0"/>
          <a:ext cx="0" cy="0"/>
          <a:chOff x="0" y="0"/>
          <a:chExt cx="0" cy="0"/>
        </a:xfrm>
      </p:grpSpPr>
      <p:sp>
        <p:nvSpPr>
          <p:cNvPr id="340" name="Google Shape;340;p20"/>
          <p:cNvSpPr txBox="1"/>
          <p:nvPr>
            <p:ph type="title"/>
          </p:nvPr>
        </p:nvSpPr>
        <p:spPr>
          <a:xfrm>
            <a:off x="761950" y="809375"/>
            <a:ext cx="5079900" cy="352500"/>
          </a:xfrm>
          <a:prstGeom prst="rect">
            <a:avLst/>
          </a:prstGeom>
          <a:noFill/>
          <a:ln>
            <a:noFill/>
          </a:ln>
        </p:spPr>
        <p:txBody>
          <a:bodyPr anchorCtr="0" anchor="b" bIns="0" lIns="0" spcFirstLastPara="1" rIns="228600" wrap="square" tIns="0"/>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9pPr>
          </a:lstStyle>
          <a:p/>
        </p:txBody>
      </p:sp>
      <p:sp>
        <p:nvSpPr>
          <p:cNvPr id="341" name="Google Shape;341;p20"/>
          <p:cNvSpPr txBox="1"/>
          <p:nvPr>
            <p:ph idx="1" type="body"/>
          </p:nvPr>
        </p:nvSpPr>
        <p:spPr>
          <a:xfrm>
            <a:off x="761975" y="1514275"/>
            <a:ext cx="5079900" cy="2467200"/>
          </a:xfrm>
          <a:prstGeom prst="rect">
            <a:avLst/>
          </a:prstGeom>
          <a:noFill/>
          <a:ln>
            <a:noFill/>
          </a:ln>
        </p:spPr>
        <p:txBody>
          <a:bodyPr anchorCtr="0" anchor="t" bIns="0" lIns="0" spcFirstLastPara="1" rIns="228600" wrap="square" tIns="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grpSp>
        <p:nvGrpSpPr>
          <p:cNvPr id="342" name="Google Shape;342;p20"/>
          <p:cNvGrpSpPr/>
          <p:nvPr/>
        </p:nvGrpSpPr>
        <p:grpSpPr>
          <a:xfrm>
            <a:off x="639703" y="4545721"/>
            <a:ext cx="2281959" cy="269927"/>
            <a:chOff x="639703" y="4545721"/>
            <a:chExt cx="2281959" cy="269927"/>
          </a:xfrm>
        </p:grpSpPr>
        <p:grpSp>
          <p:nvGrpSpPr>
            <p:cNvPr id="343" name="Google Shape;343;p20"/>
            <p:cNvGrpSpPr/>
            <p:nvPr/>
          </p:nvGrpSpPr>
          <p:grpSpPr>
            <a:xfrm>
              <a:off x="639703" y="4545721"/>
              <a:ext cx="264488" cy="264500"/>
              <a:chOff x="639703" y="4545721"/>
              <a:chExt cx="264488" cy="264500"/>
            </a:xfrm>
          </p:grpSpPr>
          <p:sp>
            <p:nvSpPr>
              <p:cNvPr id="344" name="Google Shape;344;p20"/>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0"/>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0"/>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0"/>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0"/>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0"/>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0"/>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0"/>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2" name="Google Shape;352;p20"/>
            <p:cNvGrpSpPr/>
            <p:nvPr/>
          </p:nvGrpSpPr>
          <p:grpSpPr>
            <a:xfrm>
              <a:off x="989818" y="4604847"/>
              <a:ext cx="1931844" cy="210801"/>
              <a:chOff x="1340225" y="2610825"/>
              <a:chExt cx="5581750" cy="609075"/>
            </a:xfrm>
          </p:grpSpPr>
          <p:sp>
            <p:nvSpPr>
              <p:cNvPr id="353" name="Google Shape;353;p20"/>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0"/>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0"/>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0"/>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0"/>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0"/>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0"/>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0"/>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0"/>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0"/>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0"/>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0"/>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0"/>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_Break + image">
  <p:cSld name="CUSTOM_2_4">
    <p:spTree>
      <p:nvGrpSpPr>
        <p:cNvPr id="23" name="Shape 23"/>
        <p:cNvGrpSpPr/>
        <p:nvPr/>
      </p:nvGrpSpPr>
      <p:grpSpPr>
        <a:xfrm>
          <a:off x="0" y="0"/>
          <a:ext cx="0" cy="0"/>
          <a:chOff x="0" y="0"/>
          <a:chExt cx="0" cy="0"/>
        </a:xfrm>
      </p:grpSpPr>
      <p:sp>
        <p:nvSpPr>
          <p:cNvPr id="24" name="Google Shape;24;p3"/>
          <p:cNvSpPr txBox="1"/>
          <p:nvPr>
            <p:ph type="title"/>
          </p:nvPr>
        </p:nvSpPr>
        <p:spPr>
          <a:xfrm>
            <a:off x="761950" y="809375"/>
            <a:ext cx="3175200" cy="1762500"/>
          </a:xfrm>
          <a:prstGeom prst="rect">
            <a:avLst/>
          </a:prstGeom>
          <a:noFill/>
          <a:ln>
            <a:noFill/>
          </a:ln>
        </p:spPr>
        <p:txBody>
          <a:bodyPr anchorCtr="0" anchor="b" bIns="0" lIns="0" spcFirstLastPara="1" rIns="228600" wrap="square" tIns="0"/>
          <a:lstStyle>
            <a:lvl1pPr lvl="0"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9pPr>
          </a:lstStyle>
          <a:p/>
        </p:txBody>
      </p:sp>
      <p:grpSp>
        <p:nvGrpSpPr>
          <p:cNvPr id="25" name="Google Shape;25;p3"/>
          <p:cNvGrpSpPr/>
          <p:nvPr/>
        </p:nvGrpSpPr>
        <p:grpSpPr>
          <a:xfrm>
            <a:off x="614120" y="4568626"/>
            <a:ext cx="1565658" cy="245350"/>
            <a:chOff x="614120" y="4568626"/>
            <a:chExt cx="1565658" cy="245350"/>
          </a:xfrm>
        </p:grpSpPr>
        <p:grpSp>
          <p:nvGrpSpPr>
            <p:cNvPr id="26" name="Google Shape;26;p3"/>
            <p:cNvGrpSpPr/>
            <p:nvPr/>
          </p:nvGrpSpPr>
          <p:grpSpPr>
            <a:xfrm>
              <a:off x="614120" y="4568626"/>
              <a:ext cx="290167" cy="233377"/>
              <a:chOff x="614120" y="4568626"/>
              <a:chExt cx="290167" cy="233377"/>
            </a:xfrm>
          </p:grpSpPr>
          <p:sp>
            <p:nvSpPr>
              <p:cNvPr id="27" name="Google Shape;27;p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 name="Google Shape;31;p3"/>
            <p:cNvGrpSpPr/>
            <p:nvPr/>
          </p:nvGrpSpPr>
          <p:grpSpPr>
            <a:xfrm>
              <a:off x="989660" y="4603434"/>
              <a:ext cx="1190118" cy="210542"/>
              <a:chOff x="989660" y="4603434"/>
              <a:chExt cx="1190118" cy="210542"/>
            </a:xfrm>
          </p:grpSpPr>
          <p:sp>
            <p:nvSpPr>
              <p:cNvPr id="32" name="Google Shape;32;p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
              <p:cNvGrpSpPr/>
              <p:nvPr/>
            </p:nvGrpSpPr>
            <p:grpSpPr>
              <a:xfrm>
                <a:off x="1682774" y="4617610"/>
                <a:ext cx="497004" cy="149188"/>
                <a:chOff x="1682774" y="4617610"/>
                <a:chExt cx="497004" cy="149188"/>
              </a:xfrm>
            </p:grpSpPr>
            <p:sp>
              <p:nvSpPr>
                <p:cNvPr id="34" name="Google Shape;34;p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_Chrome break">
  <p:cSld name="CUSTOM_3_1_1_1_1_1_1_1_1_1_1_1_3_1_2_1">
    <p:bg>
      <p:bgPr>
        <a:solidFill>
          <a:srgbClr val="FFFFFF"/>
        </a:solidFill>
      </p:bgPr>
    </p:bg>
    <p:spTree>
      <p:nvGrpSpPr>
        <p:cNvPr id="366" name="Shape 366"/>
        <p:cNvGrpSpPr/>
        <p:nvPr/>
      </p:nvGrpSpPr>
      <p:grpSpPr>
        <a:xfrm>
          <a:off x="0" y="0"/>
          <a:ext cx="0" cy="0"/>
          <a:chOff x="0" y="0"/>
          <a:chExt cx="0" cy="0"/>
        </a:xfrm>
      </p:grpSpPr>
      <p:sp>
        <p:nvSpPr>
          <p:cNvPr id="367" name="Google Shape;367;p21"/>
          <p:cNvSpPr txBox="1"/>
          <p:nvPr>
            <p:ph type="title"/>
          </p:nvPr>
        </p:nvSpPr>
        <p:spPr>
          <a:xfrm>
            <a:off x="761950" y="809375"/>
            <a:ext cx="5079900" cy="1762200"/>
          </a:xfrm>
          <a:prstGeom prst="rect">
            <a:avLst/>
          </a:prstGeom>
          <a:noFill/>
          <a:ln>
            <a:noFill/>
          </a:ln>
        </p:spPr>
        <p:txBody>
          <a:bodyPr anchorCtr="0" anchor="b" bIns="0" lIns="0" spcFirstLastPara="1" rIns="228600" wrap="square" tIns="0"/>
          <a:lstStyle>
            <a:lvl1pPr lvl="0"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9pPr>
          </a:lstStyle>
          <a:p/>
        </p:txBody>
      </p:sp>
      <p:grpSp>
        <p:nvGrpSpPr>
          <p:cNvPr id="368" name="Google Shape;368;p21"/>
          <p:cNvGrpSpPr/>
          <p:nvPr/>
        </p:nvGrpSpPr>
        <p:grpSpPr>
          <a:xfrm>
            <a:off x="617758" y="4545787"/>
            <a:ext cx="1980068" cy="281165"/>
            <a:chOff x="617758" y="4545787"/>
            <a:chExt cx="1980068" cy="281165"/>
          </a:xfrm>
        </p:grpSpPr>
        <p:grpSp>
          <p:nvGrpSpPr>
            <p:cNvPr id="369" name="Google Shape;369;p21"/>
            <p:cNvGrpSpPr/>
            <p:nvPr/>
          </p:nvGrpSpPr>
          <p:grpSpPr>
            <a:xfrm>
              <a:off x="992087" y="4616099"/>
              <a:ext cx="1605739" cy="189759"/>
              <a:chOff x="2288108" y="-580061"/>
              <a:chExt cx="6068554" cy="717156"/>
            </a:xfrm>
          </p:grpSpPr>
          <p:sp>
            <p:nvSpPr>
              <p:cNvPr id="370" name="Google Shape;370;p21"/>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1"/>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1"/>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1"/>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1"/>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1"/>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1"/>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1"/>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1"/>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1"/>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1"/>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1"/>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1"/>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1"/>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1"/>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1"/>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6" name="Google Shape;386;p21"/>
            <p:cNvGrpSpPr/>
            <p:nvPr/>
          </p:nvGrpSpPr>
          <p:grpSpPr>
            <a:xfrm>
              <a:off x="617758" y="4545787"/>
              <a:ext cx="281169" cy="281165"/>
              <a:chOff x="617758" y="4545787"/>
              <a:chExt cx="281169" cy="281165"/>
            </a:xfrm>
          </p:grpSpPr>
          <p:sp>
            <p:nvSpPr>
              <p:cNvPr id="387" name="Google Shape;387;p21"/>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1"/>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1"/>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1"/>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1"/>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_Chrome content">
  <p:cSld name="CUSTOM_3_1_1_1_1_1_1_1_1_1_1_1_2_1_1_2_1">
    <p:bg>
      <p:bgPr>
        <a:solidFill>
          <a:srgbClr val="FFFFFF"/>
        </a:solidFill>
      </p:bgPr>
    </p:bg>
    <p:spTree>
      <p:nvGrpSpPr>
        <p:cNvPr id="392" name="Shape 392"/>
        <p:cNvGrpSpPr/>
        <p:nvPr/>
      </p:nvGrpSpPr>
      <p:grpSpPr>
        <a:xfrm>
          <a:off x="0" y="0"/>
          <a:ext cx="0" cy="0"/>
          <a:chOff x="0" y="0"/>
          <a:chExt cx="0" cy="0"/>
        </a:xfrm>
      </p:grpSpPr>
      <p:sp>
        <p:nvSpPr>
          <p:cNvPr id="393" name="Google Shape;393;p22"/>
          <p:cNvSpPr txBox="1"/>
          <p:nvPr>
            <p:ph type="title"/>
          </p:nvPr>
        </p:nvSpPr>
        <p:spPr>
          <a:xfrm>
            <a:off x="761950" y="809375"/>
            <a:ext cx="5079900" cy="352500"/>
          </a:xfrm>
          <a:prstGeom prst="rect">
            <a:avLst/>
          </a:prstGeom>
          <a:noFill/>
          <a:ln>
            <a:noFill/>
          </a:ln>
        </p:spPr>
        <p:txBody>
          <a:bodyPr anchorCtr="0" anchor="b" bIns="0" lIns="0" spcFirstLastPara="1" rIns="228600" wrap="square" tIns="0"/>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9pPr>
          </a:lstStyle>
          <a:p/>
        </p:txBody>
      </p:sp>
      <p:sp>
        <p:nvSpPr>
          <p:cNvPr id="394" name="Google Shape;394;p22"/>
          <p:cNvSpPr txBox="1"/>
          <p:nvPr>
            <p:ph idx="1" type="body"/>
          </p:nvPr>
        </p:nvSpPr>
        <p:spPr>
          <a:xfrm>
            <a:off x="761975" y="1514275"/>
            <a:ext cx="5079900" cy="2467200"/>
          </a:xfrm>
          <a:prstGeom prst="rect">
            <a:avLst/>
          </a:prstGeom>
          <a:noFill/>
          <a:ln>
            <a:noFill/>
          </a:ln>
        </p:spPr>
        <p:txBody>
          <a:bodyPr anchorCtr="0" anchor="t" bIns="0" lIns="0" spcFirstLastPara="1" rIns="228600" wrap="square" tIns="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grpSp>
        <p:nvGrpSpPr>
          <p:cNvPr id="395" name="Google Shape;395;p22"/>
          <p:cNvGrpSpPr/>
          <p:nvPr/>
        </p:nvGrpSpPr>
        <p:grpSpPr>
          <a:xfrm>
            <a:off x="617758" y="4545787"/>
            <a:ext cx="1980068" cy="281165"/>
            <a:chOff x="617758" y="4545787"/>
            <a:chExt cx="1980068" cy="281165"/>
          </a:xfrm>
        </p:grpSpPr>
        <p:grpSp>
          <p:nvGrpSpPr>
            <p:cNvPr id="396" name="Google Shape;396;p22"/>
            <p:cNvGrpSpPr/>
            <p:nvPr/>
          </p:nvGrpSpPr>
          <p:grpSpPr>
            <a:xfrm>
              <a:off x="992087" y="4616099"/>
              <a:ext cx="1605739" cy="189759"/>
              <a:chOff x="2288108" y="-580061"/>
              <a:chExt cx="6068554" cy="717156"/>
            </a:xfrm>
          </p:grpSpPr>
          <p:sp>
            <p:nvSpPr>
              <p:cNvPr id="397" name="Google Shape;397;p22"/>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2"/>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2"/>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2"/>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2"/>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2"/>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2"/>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2"/>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2"/>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2"/>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2"/>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2"/>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2"/>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2"/>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2"/>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2"/>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3" name="Google Shape;413;p22"/>
            <p:cNvGrpSpPr/>
            <p:nvPr/>
          </p:nvGrpSpPr>
          <p:grpSpPr>
            <a:xfrm>
              <a:off x="617758" y="4545787"/>
              <a:ext cx="281169" cy="281165"/>
              <a:chOff x="617758" y="4545787"/>
              <a:chExt cx="281169" cy="281165"/>
            </a:xfrm>
          </p:grpSpPr>
          <p:sp>
            <p:nvSpPr>
              <p:cNvPr id="414" name="Google Shape;414;p22"/>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2"/>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2"/>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2"/>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2"/>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_G Suite break">
  <p:cSld name="CUSTOM_3_1_1_1_1_1_1_1_1_1_1_1_3_1_2_1_1">
    <p:bg>
      <p:bgPr>
        <a:solidFill>
          <a:srgbClr val="FFFFFF"/>
        </a:solidFill>
      </p:bgPr>
    </p:bg>
    <p:spTree>
      <p:nvGrpSpPr>
        <p:cNvPr id="419" name="Shape 419"/>
        <p:cNvGrpSpPr/>
        <p:nvPr/>
      </p:nvGrpSpPr>
      <p:grpSpPr>
        <a:xfrm>
          <a:off x="0" y="0"/>
          <a:ext cx="0" cy="0"/>
          <a:chOff x="0" y="0"/>
          <a:chExt cx="0" cy="0"/>
        </a:xfrm>
      </p:grpSpPr>
      <p:sp>
        <p:nvSpPr>
          <p:cNvPr id="420" name="Google Shape;420;p23"/>
          <p:cNvSpPr txBox="1"/>
          <p:nvPr>
            <p:ph type="title"/>
          </p:nvPr>
        </p:nvSpPr>
        <p:spPr>
          <a:xfrm>
            <a:off x="761950" y="809375"/>
            <a:ext cx="5079900" cy="1762200"/>
          </a:xfrm>
          <a:prstGeom prst="rect">
            <a:avLst/>
          </a:prstGeom>
          <a:noFill/>
          <a:ln>
            <a:noFill/>
          </a:ln>
        </p:spPr>
        <p:txBody>
          <a:bodyPr anchorCtr="0" anchor="b" bIns="0" lIns="0" spcFirstLastPara="1" rIns="228600" wrap="square" tIns="0"/>
          <a:lstStyle>
            <a:lvl1pPr lvl="0"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9pPr>
          </a:lstStyle>
          <a:p/>
        </p:txBody>
      </p:sp>
      <p:grpSp>
        <p:nvGrpSpPr>
          <p:cNvPr id="421" name="Google Shape;421;p23"/>
          <p:cNvGrpSpPr/>
          <p:nvPr/>
        </p:nvGrpSpPr>
        <p:grpSpPr>
          <a:xfrm>
            <a:off x="761950" y="4602545"/>
            <a:ext cx="659482" cy="163445"/>
            <a:chOff x="2270225" y="2532665"/>
            <a:chExt cx="2492374" cy="617707"/>
          </a:xfrm>
        </p:grpSpPr>
        <p:sp>
          <p:nvSpPr>
            <p:cNvPr id="422" name="Google Shape;422;p23"/>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3"/>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3"/>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3"/>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3"/>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3"/>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_G Suite content">
  <p:cSld name="CUSTOM_3_1_1_1_1_1_1_1_1_1_1_1_2_1_1_2_1_1">
    <p:bg>
      <p:bgPr>
        <a:solidFill>
          <a:srgbClr val="FFFFFF"/>
        </a:solidFill>
      </p:bgPr>
    </p:bg>
    <p:spTree>
      <p:nvGrpSpPr>
        <p:cNvPr id="428" name="Shape 428"/>
        <p:cNvGrpSpPr/>
        <p:nvPr/>
      </p:nvGrpSpPr>
      <p:grpSpPr>
        <a:xfrm>
          <a:off x="0" y="0"/>
          <a:ext cx="0" cy="0"/>
          <a:chOff x="0" y="0"/>
          <a:chExt cx="0" cy="0"/>
        </a:xfrm>
      </p:grpSpPr>
      <p:sp>
        <p:nvSpPr>
          <p:cNvPr id="429" name="Google Shape;429;p24"/>
          <p:cNvSpPr txBox="1"/>
          <p:nvPr>
            <p:ph type="title"/>
          </p:nvPr>
        </p:nvSpPr>
        <p:spPr>
          <a:xfrm>
            <a:off x="761950" y="809375"/>
            <a:ext cx="5079900" cy="352500"/>
          </a:xfrm>
          <a:prstGeom prst="rect">
            <a:avLst/>
          </a:prstGeom>
          <a:noFill/>
          <a:ln>
            <a:noFill/>
          </a:ln>
        </p:spPr>
        <p:txBody>
          <a:bodyPr anchorCtr="0" anchor="b" bIns="0" lIns="0" spcFirstLastPara="1" rIns="228600" wrap="square" tIns="0"/>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9pPr>
          </a:lstStyle>
          <a:p/>
        </p:txBody>
      </p:sp>
      <p:sp>
        <p:nvSpPr>
          <p:cNvPr id="430" name="Google Shape;430;p24"/>
          <p:cNvSpPr txBox="1"/>
          <p:nvPr>
            <p:ph idx="1" type="body"/>
          </p:nvPr>
        </p:nvSpPr>
        <p:spPr>
          <a:xfrm>
            <a:off x="761975" y="1514275"/>
            <a:ext cx="5079900" cy="2467200"/>
          </a:xfrm>
          <a:prstGeom prst="rect">
            <a:avLst/>
          </a:prstGeom>
          <a:noFill/>
          <a:ln>
            <a:noFill/>
          </a:ln>
        </p:spPr>
        <p:txBody>
          <a:bodyPr anchorCtr="0" anchor="t" bIns="0" lIns="0" spcFirstLastPara="1" rIns="228600" wrap="square" tIns="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grpSp>
        <p:nvGrpSpPr>
          <p:cNvPr id="431" name="Google Shape;431;p24"/>
          <p:cNvGrpSpPr/>
          <p:nvPr/>
        </p:nvGrpSpPr>
        <p:grpSpPr>
          <a:xfrm>
            <a:off x="761950" y="4602545"/>
            <a:ext cx="659482" cy="163445"/>
            <a:chOff x="2270225" y="2532665"/>
            <a:chExt cx="2492374" cy="617707"/>
          </a:xfrm>
        </p:grpSpPr>
        <p:sp>
          <p:nvSpPr>
            <p:cNvPr id="432" name="Google Shape;432;p24"/>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4"/>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4"/>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4"/>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4"/>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4"/>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_Blank">
  <p:cSld name="CUSTOM_4">
    <p:spTree>
      <p:nvGrpSpPr>
        <p:cNvPr id="438" name="Shape 43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39" name="Shape 439"/>
        <p:cNvGrpSpPr/>
        <p:nvPr/>
      </p:nvGrpSpPr>
      <p:grpSpPr>
        <a:xfrm>
          <a:off x="0" y="0"/>
          <a:ext cx="0" cy="0"/>
          <a:chOff x="0" y="0"/>
          <a:chExt cx="0" cy="0"/>
        </a:xfrm>
      </p:grpSpPr>
      <p:pic>
        <p:nvPicPr>
          <p:cNvPr id="440" name="Google Shape;440;p26"/>
          <p:cNvPicPr preferRelativeResize="0"/>
          <p:nvPr/>
        </p:nvPicPr>
        <p:blipFill rotWithShape="1">
          <a:blip r:embed="rId2">
            <a:alphaModFix/>
          </a:blip>
          <a:srcRect b="0" l="0" r="0" t="0"/>
          <a:stretch/>
        </p:blipFill>
        <p:spPr>
          <a:xfrm>
            <a:off x="7538613" y="3538100"/>
            <a:ext cx="1605399" cy="1605399"/>
          </a:xfrm>
          <a:prstGeom prst="rect">
            <a:avLst/>
          </a:prstGeom>
          <a:noFill/>
          <a:ln>
            <a:noFill/>
          </a:ln>
        </p:spPr>
      </p:pic>
      <p:sp>
        <p:nvSpPr>
          <p:cNvPr id="441" name="Google Shape;441;p26"/>
          <p:cNvSpPr txBox="1"/>
          <p:nvPr>
            <p:ph type="ctrTitle"/>
          </p:nvPr>
        </p:nvSpPr>
        <p:spPr>
          <a:xfrm>
            <a:off x="390525" y="1819275"/>
            <a:ext cx="8222100" cy="933600"/>
          </a:xfrm>
          <a:prstGeom prst="rect">
            <a:avLst/>
          </a:prstGeom>
          <a:noFill/>
          <a:ln>
            <a:noFill/>
          </a:ln>
        </p:spPr>
        <p:txBody>
          <a:bodyPr anchorCtr="0" anchor="t" bIns="0" lIns="0" spcFirstLastPara="1" rIns="228600" wrap="square" tIns="0"/>
          <a:lstStyle>
            <a:lvl1pPr lvl="0" marR="0" rtl="0" algn="l">
              <a:lnSpc>
                <a:spcPct val="100000"/>
              </a:lnSpc>
              <a:spcBef>
                <a:spcPts val="0"/>
              </a:spcBef>
              <a:spcAft>
                <a:spcPts val="0"/>
              </a:spcAft>
              <a:buClr>
                <a:srgbClr val="000000"/>
              </a:buClr>
              <a:buSzPts val="4800"/>
              <a:buFont typeface="Arial"/>
              <a:buChar char="●"/>
              <a:defRPr b="1" i="0" sz="48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4800"/>
              <a:buFont typeface="Arial"/>
              <a:buChar char="○"/>
              <a:defRPr b="1" i="0" sz="48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4800"/>
              <a:buFont typeface="Arial"/>
              <a:buChar char="■"/>
              <a:defRPr b="1" i="0" sz="48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4800"/>
              <a:buFont typeface="Arial"/>
              <a:buChar char="●"/>
              <a:defRPr b="1" i="0" sz="48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4800"/>
              <a:buFont typeface="Arial"/>
              <a:buChar char="○"/>
              <a:defRPr b="1" i="0" sz="48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4800"/>
              <a:buFont typeface="Arial"/>
              <a:buChar char="■"/>
              <a:defRPr b="1" i="0" sz="48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4800"/>
              <a:buFont typeface="Arial"/>
              <a:buChar char="●"/>
              <a:defRPr b="1" i="0" sz="48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4800"/>
              <a:buFont typeface="Arial"/>
              <a:buChar char="○"/>
              <a:defRPr b="1" i="0" sz="48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4800"/>
              <a:buFont typeface="Arial"/>
              <a:buChar char="■"/>
              <a:defRPr b="1" i="0" sz="4800" u="none" cap="none" strike="noStrike">
                <a:solidFill>
                  <a:schemeClr val="dk1"/>
                </a:solidFill>
                <a:latin typeface="Google Sans"/>
                <a:ea typeface="Google Sans"/>
                <a:cs typeface="Google Sans"/>
                <a:sym typeface="Google Sans"/>
              </a:defRPr>
            </a:lvl9pPr>
          </a:lstStyle>
          <a:p/>
        </p:txBody>
      </p:sp>
      <p:sp>
        <p:nvSpPr>
          <p:cNvPr id="442" name="Google Shape;442;p26"/>
          <p:cNvSpPr txBox="1"/>
          <p:nvPr>
            <p:ph idx="1" type="subTitle"/>
          </p:nvPr>
        </p:nvSpPr>
        <p:spPr>
          <a:xfrm>
            <a:off x="390525" y="2789130"/>
            <a:ext cx="8222100" cy="432900"/>
          </a:xfrm>
          <a:prstGeom prst="rect">
            <a:avLst/>
          </a:prstGeom>
          <a:noFill/>
          <a:ln>
            <a:noFill/>
          </a:ln>
        </p:spPr>
        <p:txBody>
          <a:bodyPr anchorCtr="0" anchor="t" bIns="0" lIns="0" spcFirstLastPara="1" rIns="228600" wrap="square" tIns="0"/>
          <a:lstStyle>
            <a:lvl1pPr lvl="0" marR="0" rtl="0" algn="l">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9pPr>
          </a:lstStyle>
          <a:p/>
        </p:txBody>
      </p:sp>
      <p:sp>
        <p:nvSpPr>
          <p:cNvPr id="443" name="Google Shape;443;p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4" name="Shape 444"/>
        <p:cNvGrpSpPr/>
        <p:nvPr/>
      </p:nvGrpSpPr>
      <p:grpSpPr>
        <a:xfrm>
          <a:off x="0" y="0"/>
          <a:ext cx="0" cy="0"/>
          <a:chOff x="0" y="0"/>
          <a:chExt cx="0" cy="0"/>
        </a:xfrm>
      </p:grpSpPr>
      <p:sp>
        <p:nvSpPr>
          <p:cNvPr id="445" name="Google Shape;445;p2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7"/>
          <p:cNvSpPr txBox="1"/>
          <p:nvPr>
            <p:ph type="title"/>
          </p:nvPr>
        </p:nvSpPr>
        <p:spPr>
          <a:xfrm>
            <a:off x="471900" y="738725"/>
            <a:ext cx="8222100" cy="767700"/>
          </a:xfrm>
          <a:prstGeom prst="rect">
            <a:avLst/>
          </a:prstGeom>
          <a:noFill/>
          <a:ln>
            <a:noFill/>
          </a:ln>
        </p:spPr>
        <p:txBody>
          <a:bodyPr anchorCtr="0" anchor="t" bIns="0" lIns="0" spcFirstLastPara="1" rIns="228600" wrap="square" tIns="0"/>
          <a:lstStyle>
            <a:lvl1pPr lvl="0" marR="0" rtl="0" algn="l">
              <a:lnSpc>
                <a:spcPct val="100000"/>
              </a:lnSpc>
              <a:spcBef>
                <a:spcPts val="0"/>
              </a:spcBef>
              <a:spcAft>
                <a:spcPts val="0"/>
              </a:spcAft>
              <a:buClr>
                <a:srgbClr val="000000"/>
              </a:buClr>
              <a:buSzPts val="1400"/>
              <a:buFont typeface="Arial"/>
              <a:buChar char="●"/>
              <a:defRPr b="1"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400"/>
              <a:buFont typeface="Arial"/>
              <a:buChar char="○"/>
              <a:defRPr b="1"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1400"/>
              <a:buFont typeface="Arial"/>
              <a:buChar char="■"/>
              <a:defRPr b="1"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1400"/>
              <a:buFont typeface="Arial"/>
              <a:buChar char="●"/>
              <a:defRPr b="1"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1400"/>
              <a:buFont typeface="Arial"/>
              <a:buChar char="○"/>
              <a:defRPr b="1"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1400"/>
              <a:buFont typeface="Arial"/>
              <a:buChar char="■"/>
              <a:defRPr b="1"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1400"/>
              <a:buFont typeface="Arial"/>
              <a:buChar char="●"/>
              <a:defRPr b="1"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1400"/>
              <a:buFont typeface="Arial"/>
              <a:buChar char="○"/>
              <a:defRPr b="1"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1400"/>
              <a:buFont typeface="Arial"/>
              <a:buChar char="■"/>
              <a:defRPr b="1" i="0" sz="2400" u="none" cap="none" strike="noStrike">
                <a:solidFill>
                  <a:schemeClr val="dk1"/>
                </a:solidFill>
                <a:latin typeface="Google Sans"/>
                <a:ea typeface="Google Sans"/>
                <a:cs typeface="Google Sans"/>
                <a:sym typeface="Google Sans"/>
              </a:defRPr>
            </a:lvl9pPr>
          </a:lstStyle>
          <a:p/>
        </p:txBody>
      </p:sp>
      <p:sp>
        <p:nvSpPr>
          <p:cNvPr id="448" name="Google Shape;448;p27"/>
          <p:cNvSpPr txBox="1"/>
          <p:nvPr>
            <p:ph idx="1" type="body"/>
          </p:nvPr>
        </p:nvSpPr>
        <p:spPr>
          <a:xfrm>
            <a:off x="471900" y="1919075"/>
            <a:ext cx="8222100" cy="2710200"/>
          </a:xfrm>
          <a:prstGeom prst="rect">
            <a:avLst/>
          </a:prstGeom>
          <a:noFill/>
          <a:ln>
            <a:noFill/>
          </a:ln>
        </p:spPr>
        <p:txBody>
          <a:bodyPr anchorCtr="0" anchor="t" bIns="0" lIns="0" spcFirstLastPara="1" rIns="228600" wrap="square" tIns="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sp>
        <p:nvSpPr>
          <p:cNvPr id="449" name="Google Shape;449;p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0" name="Shape 450"/>
        <p:cNvGrpSpPr/>
        <p:nvPr/>
      </p:nvGrpSpPr>
      <p:grpSpPr>
        <a:xfrm>
          <a:off x="0" y="0"/>
          <a:ext cx="0" cy="0"/>
          <a:chOff x="0" y="0"/>
          <a:chExt cx="0" cy="0"/>
        </a:xfrm>
      </p:grpSpPr>
      <p:sp>
        <p:nvSpPr>
          <p:cNvPr id="451" name="Google Shape;451;p2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8"/>
          <p:cNvSpPr txBox="1"/>
          <p:nvPr>
            <p:ph type="title"/>
          </p:nvPr>
        </p:nvSpPr>
        <p:spPr>
          <a:xfrm>
            <a:off x="98250" y="16350"/>
            <a:ext cx="8826600" cy="602700"/>
          </a:xfrm>
          <a:prstGeom prst="rect">
            <a:avLst/>
          </a:prstGeom>
          <a:noFill/>
          <a:ln>
            <a:noFill/>
          </a:ln>
        </p:spPr>
        <p:txBody>
          <a:bodyPr anchorCtr="0" anchor="ctr" bIns="0" lIns="0" spcFirstLastPara="1" rIns="228600" wrap="square" tIns="0"/>
          <a:lstStyle>
            <a:lvl1pPr lvl="0" marR="0" rtl="0" algn="l">
              <a:lnSpc>
                <a:spcPct val="100000"/>
              </a:lnSpc>
              <a:spcBef>
                <a:spcPts val="0"/>
              </a:spcBef>
              <a:spcAft>
                <a:spcPts val="0"/>
              </a:spcAft>
              <a:buClr>
                <a:srgbClr val="000000"/>
              </a:buClr>
              <a:buSzPts val="1800"/>
              <a:buFont typeface="Arial"/>
              <a:buChar char="●"/>
              <a:defRPr b="1" i="0" sz="18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1800"/>
              <a:buFont typeface="Arial"/>
              <a:buChar char="○"/>
              <a:defRPr b="1" i="0" sz="18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1800"/>
              <a:buFont typeface="Arial"/>
              <a:buChar char="■"/>
              <a:defRPr b="1" i="0" sz="18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1800"/>
              <a:buFont typeface="Arial"/>
              <a:buChar char="●"/>
              <a:defRPr b="1" i="0" sz="18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1800"/>
              <a:buFont typeface="Arial"/>
              <a:buChar char="○"/>
              <a:defRPr b="1" i="0" sz="18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1800"/>
              <a:buFont typeface="Arial"/>
              <a:buChar char="■"/>
              <a:defRPr b="1" i="0" sz="18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1800"/>
              <a:buFont typeface="Arial"/>
              <a:buChar char="●"/>
              <a:defRPr b="1" i="0" sz="18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1800"/>
              <a:buFont typeface="Arial"/>
              <a:buChar char="○"/>
              <a:defRPr b="1" i="0" sz="18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1800"/>
              <a:buFont typeface="Arial"/>
              <a:buChar char="■"/>
              <a:defRPr b="1" i="0" sz="1800" u="none" cap="none" strike="noStrike">
                <a:solidFill>
                  <a:schemeClr val="dk1"/>
                </a:solidFill>
                <a:latin typeface="Google Sans"/>
                <a:ea typeface="Google Sans"/>
                <a:cs typeface="Google Sans"/>
                <a:sym typeface="Google Sans"/>
              </a:defRPr>
            </a:lvl9pPr>
          </a:lstStyle>
          <a:p/>
        </p:txBody>
      </p:sp>
      <p:sp>
        <p:nvSpPr>
          <p:cNvPr id="454" name="Google Shape;454;p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55" name="Shape 455"/>
        <p:cNvGrpSpPr/>
        <p:nvPr/>
      </p:nvGrpSpPr>
      <p:grpSpPr>
        <a:xfrm>
          <a:off x="0" y="0"/>
          <a:ext cx="0" cy="0"/>
          <a:chOff x="0" y="0"/>
          <a:chExt cx="0" cy="0"/>
        </a:xfrm>
      </p:grpSpPr>
      <p:sp>
        <p:nvSpPr>
          <p:cNvPr id="456" name="Google Shape;456;p29"/>
          <p:cNvSpPr txBox="1"/>
          <p:nvPr>
            <p:ph type="title"/>
          </p:nvPr>
        </p:nvSpPr>
        <p:spPr>
          <a:xfrm>
            <a:off x="460950" y="2065350"/>
            <a:ext cx="8222100" cy="1012800"/>
          </a:xfrm>
          <a:prstGeom prst="rect">
            <a:avLst/>
          </a:prstGeom>
          <a:noFill/>
          <a:ln>
            <a:noFill/>
          </a:ln>
        </p:spPr>
        <p:txBody>
          <a:bodyPr anchorCtr="0" anchor="ctr" bIns="0" lIns="0" spcFirstLastPara="1" rIns="228600" wrap="square" tIns="0"/>
          <a:lstStyle>
            <a:lvl1pPr lvl="0" marR="0" rtl="0" algn="l">
              <a:lnSpc>
                <a:spcPct val="100000"/>
              </a:lnSpc>
              <a:spcBef>
                <a:spcPts val="0"/>
              </a:spcBef>
              <a:spcAft>
                <a:spcPts val="0"/>
              </a:spcAft>
              <a:buClr>
                <a:srgbClr val="000000"/>
              </a:buClr>
              <a:buSzPts val="4200"/>
              <a:buFont typeface="Arial"/>
              <a:buChar char="●"/>
              <a:defRPr b="1" i="0" sz="42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4200"/>
              <a:buFont typeface="Arial"/>
              <a:buChar char="○"/>
              <a:defRPr b="1" i="0" sz="42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4200"/>
              <a:buFont typeface="Arial"/>
              <a:buChar char="■"/>
              <a:defRPr b="1" i="0" sz="42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4200"/>
              <a:buFont typeface="Arial"/>
              <a:buChar char="●"/>
              <a:defRPr b="1" i="0" sz="42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4200"/>
              <a:buFont typeface="Arial"/>
              <a:buChar char="○"/>
              <a:defRPr b="1" i="0" sz="42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4200"/>
              <a:buFont typeface="Arial"/>
              <a:buChar char="■"/>
              <a:defRPr b="1" i="0" sz="42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4200"/>
              <a:buFont typeface="Arial"/>
              <a:buChar char="●"/>
              <a:defRPr b="1" i="0" sz="42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4200"/>
              <a:buFont typeface="Arial"/>
              <a:buChar char="○"/>
              <a:defRPr b="1" i="0" sz="42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4200"/>
              <a:buFont typeface="Arial"/>
              <a:buChar char="■"/>
              <a:defRPr b="1" i="0" sz="4200" u="none" cap="none" strike="noStrike">
                <a:solidFill>
                  <a:schemeClr val="dk1"/>
                </a:solidFill>
                <a:latin typeface="Google Sans"/>
                <a:ea typeface="Google Sans"/>
                <a:cs typeface="Google Sans"/>
                <a:sym typeface="Google Sans"/>
              </a:defRPr>
            </a:lvl9pPr>
          </a:lstStyle>
          <a:p/>
        </p:txBody>
      </p:sp>
      <p:sp>
        <p:nvSpPr>
          <p:cNvPr id="457" name="Google Shape;457;p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3_Break">
  <p:cSld name="CUSTOM_2">
    <p:spTree>
      <p:nvGrpSpPr>
        <p:cNvPr id="39" name="Shape 39"/>
        <p:cNvGrpSpPr/>
        <p:nvPr/>
      </p:nvGrpSpPr>
      <p:grpSpPr>
        <a:xfrm>
          <a:off x="0" y="0"/>
          <a:ext cx="0" cy="0"/>
          <a:chOff x="0" y="0"/>
          <a:chExt cx="0" cy="0"/>
        </a:xfrm>
      </p:grpSpPr>
      <p:sp>
        <p:nvSpPr>
          <p:cNvPr id="40" name="Google Shape;40;p4"/>
          <p:cNvSpPr txBox="1"/>
          <p:nvPr>
            <p:ph type="title"/>
          </p:nvPr>
        </p:nvSpPr>
        <p:spPr>
          <a:xfrm>
            <a:off x="761950" y="809375"/>
            <a:ext cx="5080200" cy="1762500"/>
          </a:xfrm>
          <a:prstGeom prst="rect">
            <a:avLst/>
          </a:prstGeom>
          <a:noFill/>
          <a:ln>
            <a:noFill/>
          </a:ln>
        </p:spPr>
        <p:txBody>
          <a:bodyPr anchorCtr="0" anchor="b" bIns="0" lIns="0" spcFirstLastPara="1" rIns="228600" wrap="square" tIns="0"/>
          <a:lstStyle>
            <a:lvl1pPr lvl="0"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3000"/>
              <a:buFont typeface="Arial"/>
              <a:buNone/>
              <a:defRPr b="1" i="0" sz="3000" u="none" cap="none" strike="noStrike">
                <a:solidFill>
                  <a:schemeClr val="dk1"/>
                </a:solidFill>
                <a:latin typeface="Google Sans"/>
                <a:ea typeface="Google Sans"/>
                <a:cs typeface="Google Sans"/>
                <a:sym typeface="Google Sans"/>
              </a:defRPr>
            </a:lvl9pPr>
          </a:lstStyle>
          <a:p/>
        </p:txBody>
      </p:sp>
      <p:grpSp>
        <p:nvGrpSpPr>
          <p:cNvPr id="41" name="Google Shape;41;p4"/>
          <p:cNvGrpSpPr/>
          <p:nvPr/>
        </p:nvGrpSpPr>
        <p:grpSpPr>
          <a:xfrm>
            <a:off x="614120" y="4568626"/>
            <a:ext cx="1565658" cy="245350"/>
            <a:chOff x="614120" y="4568626"/>
            <a:chExt cx="1565658" cy="245350"/>
          </a:xfrm>
        </p:grpSpPr>
        <p:grpSp>
          <p:nvGrpSpPr>
            <p:cNvPr id="42" name="Google Shape;42;p4"/>
            <p:cNvGrpSpPr/>
            <p:nvPr/>
          </p:nvGrpSpPr>
          <p:grpSpPr>
            <a:xfrm>
              <a:off x="614120" y="4568626"/>
              <a:ext cx="290167" cy="233377"/>
              <a:chOff x="614120" y="4568626"/>
              <a:chExt cx="290167" cy="233377"/>
            </a:xfrm>
          </p:grpSpPr>
          <p:sp>
            <p:nvSpPr>
              <p:cNvPr id="43" name="Google Shape;43;p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 name="Google Shape;47;p4"/>
            <p:cNvGrpSpPr/>
            <p:nvPr/>
          </p:nvGrpSpPr>
          <p:grpSpPr>
            <a:xfrm>
              <a:off x="989660" y="4603434"/>
              <a:ext cx="1190118" cy="210542"/>
              <a:chOff x="989660" y="4603434"/>
              <a:chExt cx="1190118" cy="210542"/>
            </a:xfrm>
          </p:grpSpPr>
          <p:sp>
            <p:nvSpPr>
              <p:cNvPr id="48" name="Google Shape;48;p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4"/>
              <p:cNvGrpSpPr/>
              <p:nvPr/>
            </p:nvGrpSpPr>
            <p:grpSpPr>
              <a:xfrm>
                <a:off x="1682774" y="4617610"/>
                <a:ext cx="497004" cy="149188"/>
                <a:chOff x="1682774" y="4617610"/>
                <a:chExt cx="497004" cy="149188"/>
              </a:xfrm>
            </p:grpSpPr>
            <p:sp>
              <p:nvSpPr>
                <p:cNvPr id="50" name="Google Shape;50;p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Content">
  <p:cSld name="CUSTOM_2_3">
    <p:spTree>
      <p:nvGrpSpPr>
        <p:cNvPr id="55" name="Shape 55"/>
        <p:cNvGrpSpPr/>
        <p:nvPr/>
      </p:nvGrpSpPr>
      <p:grpSpPr>
        <a:xfrm>
          <a:off x="0" y="0"/>
          <a:ext cx="0" cy="0"/>
          <a:chOff x="0" y="0"/>
          <a:chExt cx="0" cy="0"/>
        </a:xfrm>
      </p:grpSpPr>
      <p:sp>
        <p:nvSpPr>
          <p:cNvPr id="56" name="Google Shape;56;p5"/>
          <p:cNvSpPr txBox="1"/>
          <p:nvPr>
            <p:ph type="title"/>
          </p:nvPr>
        </p:nvSpPr>
        <p:spPr>
          <a:xfrm>
            <a:off x="761950" y="809575"/>
            <a:ext cx="5080200" cy="352200"/>
          </a:xfrm>
          <a:prstGeom prst="rect">
            <a:avLst/>
          </a:prstGeom>
          <a:noFill/>
          <a:ln>
            <a:noFill/>
          </a:ln>
        </p:spPr>
        <p:txBody>
          <a:bodyPr anchorCtr="0" anchor="t" bIns="0" lIns="0" spcFirstLastPara="1" rIns="228600" wrap="square" tIns="0"/>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9pPr>
          </a:lstStyle>
          <a:p/>
        </p:txBody>
      </p:sp>
      <p:sp>
        <p:nvSpPr>
          <p:cNvPr id="57" name="Google Shape;57;p5"/>
          <p:cNvSpPr txBox="1"/>
          <p:nvPr>
            <p:ph idx="1" type="body"/>
          </p:nvPr>
        </p:nvSpPr>
        <p:spPr>
          <a:xfrm>
            <a:off x="762025" y="1514225"/>
            <a:ext cx="5080200" cy="2819700"/>
          </a:xfrm>
          <a:prstGeom prst="rect">
            <a:avLst/>
          </a:prstGeom>
          <a:noFill/>
          <a:ln>
            <a:noFill/>
          </a:ln>
        </p:spPr>
        <p:txBody>
          <a:bodyPr anchorCtr="0" anchor="t" bIns="0" lIns="0" spcFirstLastPara="1" rIns="228600" wrap="square" tIns="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grpSp>
        <p:nvGrpSpPr>
          <p:cNvPr id="58" name="Google Shape;58;p5"/>
          <p:cNvGrpSpPr/>
          <p:nvPr/>
        </p:nvGrpSpPr>
        <p:grpSpPr>
          <a:xfrm>
            <a:off x="614120" y="4568626"/>
            <a:ext cx="1565658" cy="245350"/>
            <a:chOff x="614120" y="4568626"/>
            <a:chExt cx="1565658" cy="245350"/>
          </a:xfrm>
        </p:grpSpPr>
        <p:grpSp>
          <p:nvGrpSpPr>
            <p:cNvPr id="59" name="Google Shape;59;p5"/>
            <p:cNvGrpSpPr/>
            <p:nvPr/>
          </p:nvGrpSpPr>
          <p:grpSpPr>
            <a:xfrm>
              <a:off x="614120" y="4568626"/>
              <a:ext cx="290167" cy="233377"/>
              <a:chOff x="614120" y="4568626"/>
              <a:chExt cx="290167" cy="233377"/>
            </a:xfrm>
          </p:grpSpPr>
          <p:sp>
            <p:nvSpPr>
              <p:cNvPr id="60" name="Google Shape;60;p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 name="Google Shape;64;p5"/>
            <p:cNvGrpSpPr/>
            <p:nvPr/>
          </p:nvGrpSpPr>
          <p:grpSpPr>
            <a:xfrm>
              <a:off x="989660" y="4603434"/>
              <a:ext cx="1190118" cy="210542"/>
              <a:chOff x="989660" y="4603434"/>
              <a:chExt cx="1190118" cy="210542"/>
            </a:xfrm>
          </p:grpSpPr>
          <p:sp>
            <p:nvSpPr>
              <p:cNvPr id="65" name="Google Shape;65;p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 name="Google Shape;66;p5"/>
              <p:cNvGrpSpPr/>
              <p:nvPr/>
            </p:nvGrpSpPr>
            <p:grpSpPr>
              <a:xfrm>
                <a:off x="1682774" y="4617610"/>
                <a:ext cx="497004" cy="149188"/>
                <a:chOff x="1682774" y="4617610"/>
                <a:chExt cx="497004" cy="149188"/>
              </a:xfrm>
            </p:grpSpPr>
            <p:sp>
              <p:nvSpPr>
                <p:cNvPr id="67" name="Google Shape;67;p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Two images">
  <p:cSld name="CUSTOM_3_1_1_1_1_1_1_1">
    <p:spTree>
      <p:nvGrpSpPr>
        <p:cNvPr id="72" name="Shape 72"/>
        <p:cNvGrpSpPr/>
        <p:nvPr/>
      </p:nvGrpSpPr>
      <p:grpSpPr>
        <a:xfrm>
          <a:off x="0" y="0"/>
          <a:ext cx="0" cy="0"/>
          <a:chOff x="0" y="0"/>
          <a:chExt cx="0" cy="0"/>
        </a:xfrm>
      </p:grpSpPr>
      <p:sp>
        <p:nvSpPr>
          <p:cNvPr id="73" name="Google Shape;73;p6"/>
          <p:cNvSpPr txBox="1"/>
          <p:nvPr>
            <p:ph type="title"/>
          </p:nvPr>
        </p:nvSpPr>
        <p:spPr>
          <a:xfrm>
            <a:off x="762100" y="809375"/>
            <a:ext cx="5079900" cy="352500"/>
          </a:xfrm>
          <a:prstGeom prst="rect">
            <a:avLst/>
          </a:prstGeom>
          <a:noFill/>
          <a:ln>
            <a:noFill/>
          </a:ln>
        </p:spPr>
        <p:txBody>
          <a:bodyPr anchorCtr="0" anchor="t" bIns="0" lIns="0" spcFirstLastPara="1" rIns="228600" wrap="square" tIns="0"/>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9pPr>
          </a:lstStyle>
          <a:p/>
        </p:txBody>
      </p:sp>
      <p:grpSp>
        <p:nvGrpSpPr>
          <p:cNvPr id="74" name="Google Shape;74;p6"/>
          <p:cNvGrpSpPr/>
          <p:nvPr/>
        </p:nvGrpSpPr>
        <p:grpSpPr>
          <a:xfrm>
            <a:off x="614120" y="4568626"/>
            <a:ext cx="1565658" cy="245350"/>
            <a:chOff x="614120" y="4568626"/>
            <a:chExt cx="1565658" cy="245350"/>
          </a:xfrm>
        </p:grpSpPr>
        <p:grpSp>
          <p:nvGrpSpPr>
            <p:cNvPr id="75" name="Google Shape;75;p6"/>
            <p:cNvGrpSpPr/>
            <p:nvPr/>
          </p:nvGrpSpPr>
          <p:grpSpPr>
            <a:xfrm>
              <a:off x="614120" y="4568626"/>
              <a:ext cx="290167" cy="233377"/>
              <a:chOff x="614120" y="4568626"/>
              <a:chExt cx="290167" cy="233377"/>
            </a:xfrm>
          </p:grpSpPr>
          <p:sp>
            <p:nvSpPr>
              <p:cNvPr id="76" name="Google Shape;76;p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 name="Google Shape;80;p6"/>
            <p:cNvGrpSpPr/>
            <p:nvPr/>
          </p:nvGrpSpPr>
          <p:grpSpPr>
            <a:xfrm>
              <a:off x="989660" y="4603434"/>
              <a:ext cx="1190118" cy="210542"/>
              <a:chOff x="989660" y="4603434"/>
              <a:chExt cx="1190118" cy="210542"/>
            </a:xfrm>
          </p:grpSpPr>
          <p:sp>
            <p:nvSpPr>
              <p:cNvPr id="81" name="Google Shape;81;p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 name="Google Shape;82;p6"/>
              <p:cNvGrpSpPr/>
              <p:nvPr/>
            </p:nvGrpSpPr>
            <p:grpSpPr>
              <a:xfrm>
                <a:off x="1682774" y="4617610"/>
                <a:ext cx="497004" cy="149188"/>
                <a:chOff x="1682774" y="4617610"/>
                <a:chExt cx="497004" cy="149188"/>
              </a:xfrm>
            </p:grpSpPr>
            <p:sp>
              <p:nvSpPr>
                <p:cNvPr id="83" name="Google Shape;83;p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88" name="Google Shape;88;p6"/>
          <p:cNvSpPr txBox="1"/>
          <p:nvPr>
            <p:ph idx="1" type="body"/>
          </p:nvPr>
        </p:nvSpPr>
        <p:spPr>
          <a:xfrm>
            <a:off x="762000" y="3628875"/>
            <a:ext cx="3657300" cy="704400"/>
          </a:xfrm>
          <a:prstGeom prst="rect">
            <a:avLst/>
          </a:prstGeom>
          <a:noFill/>
          <a:ln>
            <a:noFill/>
          </a:ln>
        </p:spPr>
        <p:txBody>
          <a:bodyPr anchorCtr="0" anchor="t" bIns="0" lIns="0" spcFirstLastPara="1" rIns="0" wrap="square" tIns="22860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sp>
        <p:nvSpPr>
          <p:cNvPr id="89" name="Google Shape;89;p6"/>
          <p:cNvSpPr txBox="1"/>
          <p:nvPr>
            <p:ph idx="2" type="body"/>
          </p:nvPr>
        </p:nvSpPr>
        <p:spPr>
          <a:xfrm>
            <a:off x="4572125" y="3628875"/>
            <a:ext cx="3657300" cy="704400"/>
          </a:xfrm>
          <a:prstGeom prst="rect">
            <a:avLst/>
          </a:prstGeom>
          <a:noFill/>
          <a:ln>
            <a:noFill/>
          </a:ln>
        </p:spPr>
        <p:txBody>
          <a:bodyPr anchorCtr="0" anchor="t" bIns="0" lIns="0" spcFirstLastPara="1" rIns="0" wrap="square" tIns="22860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Dark break">
  <p:cSld name="CUSTOM_3_1_1_1_1_1_1_1_1_1_1_1">
    <p:bg>
      <p:bgPr>
        <a:solidFill>
          <a:srgbClr val="202124"/>
        </a:solidFill>
      </p:bgPr>
    </p:bg>
    <p:spTree>
      <p:nvGrpSpPr>
        <p:cNvPr id="90" name="Shape 90"/>
        <p:cNvGrpSpPr/>
        <p:nvPr/>
      </p:nvGrpSpPr>
      <p:grpSpPr>
        <a:xfrm>
          <a:off x="0" y="0"/>
          <a:ext cx="0" cy="0"/>
          <a:chOff x="0" y="0"/>
          <a:chExt cx="0" cy="0"/>
        </a:xfrm>
      </p:grpSpPr>
      <p:grpSp>
        <p:nvGrpSpPr>
          <p:cNvPr id="91" name="Google Shape;91;p7"/>
          <p:cNvGrpSpPr/>
          <p:nvPr/>
        </p:nvGrpSpPr>
        <p:grpSpPr>
          <a:xfrm>
            <a:off x="614120" y="4568626"/>
            <a:ext cx="1565658" cy="245350"/>
            <a:chOff x="614120" y="4568626"/>
            <a:chExt cx="1565658" cy="245350"/>
          </a:xfrm>
        </p:grpSpPr>
        <p:grpSp>
          <p:nvGrpSpPr>
            <p:cNvPr id="92" name="Google Shape;92;p7"/>
            <p:cNvGrpSpPr/>
            <p:nvPr/>
          </p:nvGrpSpPr>
          <p:grpSpPr>
            <a:xfrm>
              <a:off x="614120" y="4568626"/>
              <a:ext cx="290167" cy="233377"/>
              <a:chOff x="614120" y="4568626"/>
              <a:chExt cx="290167" cy="233377"/>
            </a:xfrm>
          </p:grpSpPr>
          <p:sp>
            <p:nvSpPr>
              <p:cNvPr id="93" name="Google Shape;93;p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 name="Google Shape;97;p7"/>
            <p:cNvGrpSpPr/>
            <p:nvPr/>
          </p:nvGrpSpPr>
          <p:grpSpPr>
            <a:xfrm>
              <a:off x="989660" y="4603434"/>
              <a:ext cx="1190118" cy="210542"/>
              <a:chOff x="989660" y="4603434"/>
              <a:chExt cx="1190118" cy="210542"/>
            </a:xfrm>
          </p:grpSpPr>
          <p:sp>
            <p:nvSpPr>
              <p:cNvPr id="98" name="Google Shape;98;p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 name="Google Shape;99;p7"/>
              <p:cNvGrpSpPr/>
              <p:nvPr/>
            </p:nvGrpSpPr>
            <p:grpSpPr>
              <a:xfrm>
                <a:off x="1682774" y="4617610"/>
                <a:ext cx="497004" cy="149188"/>
                <a:chOff x="1682774" y="4617610"/>
                <a:chExt cx="497004" cy="149188"/>
              </a:xfrm>
            </p:grpSpPr>
            <p:sp>
              <p:nvSpPr>
                <p:cNvPr id="100" name="Google Shape;100;p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105" name="Google Shape;105;p7"/>
          <p:cNvSpPr txBox="1"/>
          <p:nvPr>
            <p:ph type="title"/>
          </p:nvPr>
        </p:nvSpPr>
        <p:spPr>
          <a:xfrm>
            <a:off x="761950" y="809375"/>
            <a:ext cx="5079900" cy="1762200"/>
          </a:xfrm>
          <a:prstGeom prst="rect">
            <a:avLst/>
          </a:prstGeom>
          <a:noFill/>
          <a:ln>
            <a:noFill/>
          </a:ln>
        </p:spPr>
        <p:txBody>
          <a:bodyPr anchorCtr="0" anchor="b" bIns="0" lIns="0" spcFirstLastPara="1" rIns="228600" wrap="square" tIns="0"/>
          <a:lstStyle>
            <a:lvl1pPr lvl="0" marR="0" rtl="0" algn="l">
              <a:lnSpc>
                <a:spcPct val="100000"/>
              </a:lnSpc>
              <a:spcBef>
                <a:spcPts val="0"/>
              </a:spcBef>
              <a:spcAft>
                <a:spcPts val="0"/>
              </a:spcAft>
              <a:buClr>
                <a:srgbClr val="000000"/>
              </a:buClr>
              <a:buSzPts val="3000"/>
              <a:buFont typeface="Arial"/>
              <a:buNone/>
              <a:defRPr b="1" i="0" sz="3000" u="none" cap="none" strike="noStrike">
                <a:solidFill>
                  <a:srgbClr val="FFFFFF"/>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3000"/>
              <a:buFont typeface="Arial"/>
              <a:buNone/>
              <a:defRPr b="1" i="0" sz="3000" u="none" cap="none" strike="noStrike">
                <a:solidFill>
                  <a:srgbClr val="FFFFFF"/>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3000"/>
              <a:buFont typeface="Arial"/>
              <a:buNone/>
              <a:defRPr b="1" i="0" sz="3000" u="none" cap="none" strike="noStrike">
                <a:solidFill>
                  <a:srgbClr val="FFFFFF"/>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3000"/>
              <a:buFont typeface="Arial"/>
              <a:buNone/>
              <a:defRPr b="1" i="0" sz="3000" u="none" cap="none" strike="noStrike">
                <a:solidFill>
                  <a:srgbClr val="FFFFFF"/>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3000"/>
              <a:buFont typeface="Arial"/>
              <a:buNone/>
              <a:defRPr b="1" i="0" sz="3000" u="none" cap="none" strike="noStrike">
                <a:solidFill>
                  <a:srgbClr val="FFFFFF"/>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3000"/>
              <a:buFont typeface="Arial"/>
              <a:buNone/>
              <a:defRPr b="1" i="0" sz="3000" u="none" cap="none" strike="noStrike">
                <a:solidFill>
                  <a:srgbClr val="FFFFFF"/>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3000"/>
              <a:buFont typeface="Arial"/>
              <a:buNone/>
              <a:defRPr b="1" i="0" sz="3000" u="none" cap="none" strike="noStrike">
                <a:solidFill>
                  <a:srgbClr val="FFFFFF"/>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3000"/>
              <a:buFont typeface="Arial"/>
              <a:buNone/>
              <a:defRPr b="1" i="0" sz="3000" u="none" cap="none" strike="noStrike">
                <a:solidFill>
                  <a:srgbClr val="FFFFFF"/>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3000"/>
              <a:buFont typeface="Arial"/>
              <a:buNone/>
              <a:defRPr b="1" i="0" sz="3000" u="none" cap="none" strike="noStrike">
                <a:solidFill>
                  <a:srgbClr val="FFFFFF"/>
                </a:solidFill>
                <a:latin typeface="Google Sans"/>
                <a:ea typeface="Google Sans"/>
                <a:cs typeface="Google Sans"/>
                <a:sym typeface="Google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Hero image">
  <p:cSld name="CUSTOM_3_1_1_1_1_1_1_1_1_1_1">
    <p:spTree>
      <p:nvGrpSpPr>
        <p:cNvPr id="106" name="Shape 106"/>
        <p:cNvGrpSpPr/>
        <p:nvPr/>
      </p:nvGrpSpPr>
      <p:grpSpPr>
        <a:xfrm>
          <a:off x="0" y="0"/>
          <a:ext cx="0" cy="0"/>
          <a:chOff x="0" y="0"/>
          <a:chExt cx="0" cy="0"/>
        </a:xfrm>
      </p:grpSpPr>
      <p:grpSp>
        <p:nvGrpSpPr>
          <p:cNvPr id="107" name="Google Shape;107;p8"/>
          <p:cNvGrpSpPr/>
          <p:nvPr/>
        </p:nvGrpSpPr>
        <p:grpSpPr>
          <a:xfrm>
            <a:off x="614120" y="4568626"/>
            <a:ext cx="1565658" cy="245350"/>
            <a:chOff x="614120" y="4568626"/>
            <a:chExt cx="1565658" cy="245350"/>
          </a:xfrm>
        </p:grpSpPr>
        <p:grpSp>
          <p:nvGrpSpPr>
            <p:cNvPr id="108" name="Google Shape;108;p8"/>
            <p:cNvGrpSpPr/>
            <p:nvPr/>
          </p:nvGrpSpPr>
          <p:grpSpPr>
            <a:xfrm>
              <a:off x="614120" y="4568626"/>
              <a:ext cx="290167" cy="233377"/>
              <a:chOff x="614120" y="4568626"/>
              <a:chExt cx="290167" cy="233377"/>
            </a:xfrm>
          </p:grpSpPr>
          <p:sp>
            <p:nvSpPr>
              <p:cNvPr id="109" name="Google Shape;109;p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 name="Google Shape;113;p8"/>
            <p:cNvGrpSpPr/>
            <p:nvPr/>
          </p:nvGrpSpPr>
          <p:grpSpPr>
            <a:xfrm>
              <a:off x="989660" y="4603434"/>
              <a:ext cx="1190118" cy="210542"/>
              <a:chOff x="989660" y="4603434"/>
              <a:chExt cx="1190118" cy="210542"/>
            </a:xfrm>
          </p:grpSpPr>
          <p:sp>
            <p:nvSpPr>
              <p:cNvPr id="114" name="Google Shape;114;p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 name="Google Shape;115;p8"/>
              <p:cNvGrpSpPr/>
              <p:nvPr/>
            </p:nvGrpSpPr>
            <p:grpSpPr>
              <a:xfrm>
                <a:off x="1682774" y="4617610"/>
                <a:ext cx="497004" cy="149188"/>
                <a:chOff x="1682774" y="4617610"/>
                <a:chExt cx="497004" cy="149188"/>
              </a:xfrm>
            </p:grpSpPr>
            <p:sp>
              <p:nvSpPr>
                <p:cNvPr id="116" name="Google Shape;116;p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121" name="Google Shape;121;p8"/>
          <p:cNvSpPr txBox="1"/>
          <p:nvPr>
            <p:ph idx="1" type="body"/>
          </p:nvPr>
        </p:nvSpPr>
        <p:spPr>
          <a:xfrm>
            <a:off x="4571950" y="4515350"/>
            <a:ext cx="3810000" cy="351900"/>
          </a:xfrm>
          <a:prstGeom prst="rect">
            <a:avLst/>
          </a:prstGeom>
          <a:noFill/>
          <a:ln>
            <a:noFill/>
          </a:ln>
        </p:spPr>
        <p:txBody>
          <a:bodyPr anchorCtr="0" anchor="ctr" bIns="0" lIns="0" spcFirstLastPara="1" rIns="0" wrap="square" tIns="0"/>
          <a:lstStyle>
            <a:lvl1pPr indent="-298450" lvl="0" marL="457200" marR="0" rtl="0" algn="r">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r">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r">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r">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r">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r">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r">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r">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r">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_Two columns">
  <p:cSld name="CUSTOM_2_2">
    <p:spTree>
      <p:nvGrpSpPr>
        <p:cNvPr id="122" name="Shape 122"/>
        <p:cNvGrpSpPr/>
        <p:nvPr/>
      </p:nvGrpSpPr>
      <p:grpSpPr>
        <a:xfrm>
          <a:off x="0" y="0"/>
          <a:ext cx="0" cy="0"/>
          <a:chOff x="0" y="0"/>
          <a:chExt cx="0" cy="0"/>
        </a:xfrm>
      </p:grpSpPr>
      <p:sp>
        <p:nvSpPr>
          <p:cNvPr id="123" name="Google Shape;123;p9"/>
          <p:cNvSpPr txBox="1"/>
          <p:nvPr>
            <p:ph type="title"/>
          </p:nvPr>
        </p:nvSpPr>
        <p:spPr>
          <a:xfrm>
            <a:off x="761950" y="809575"/>
            <a:ext cx="5080200" cy="352200"/>
          </a:xfrm>
          <a:prstGeom prst="rect">
            <a:avLst/>
          </a:prstGeom>
          <a:noFill/>
          <a:ln>
            <a:noFill/>
          </a:ln>
        </p:spPr>
        <p:txBody>
          <a:bodyPr anchorCtr="0" anchor="t" bIns="0" lIns="0" spcFirstLastPara="1" rIns="228600" wrap="square" tIns="0"/>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9pPr>
          </a:lstStyle>
          <a:p/>
        </p:txBody>
      </p:sp>
      <p:sp>
        <p:nvSpPr>
          <p:cNvPr id="124" name="Google Shape;124;p9"/>
          <p:cNvSpPr txBox="1"/>
          <p:nvPr>
            <p:ph idx="1" type="body"/>
          </p:nvPr>
        </p:nvSpPr>
        <p:spPr>
          <a:xfrm>
            <a:off x="762025" y="1514225"/>
            <a:ext cx="3810000" cy="2819700"/>
          </a:xfrm>
          <a:prstGeom prst="rect">
            <a:avLst/>
          </a:prstGeom>
          <a:noFill/>
          <a:ln>
            <a:noFill/>
          </a:ln>
        </p:spPr>
        <p:txBody>
          <a:bodyPr anchorCtr="0" anchor="t" bIns="0" lIns="0" spcFirstLastPara="1" rIns="228600" wrap="square" tIns="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grpSp>
        <p:nvGrpSpPr>
          <p:cNvPr id="125" name="Google Shape;125;p9"/>
          <p:cNvGrpSpPr/>
          <p:nvPr/>
        </p:nvGrpSpPr>
        <p:grpSpPr>
          <a:xfrm>
            <a:off x="614120" y="4568626"/>
            <a:ext cx="1565658" cy="245350"/>
            <a:chOff x="614120" y="4568626"/>
            <a:chExt cx="1565658" cy="245350"/>
          </a:xfrm>
        </p:grpSpPr>
        <p:grpSp>
          <p:nvGrpSpPr>
            <p:cNvPr id="126" name="Google Shape;126;p9"/>
            <p:cNvGrpSpPr/>
            <p:nvPr/>
          </p:nvGrpSpPr>
          <p:grpSpPr>
            <a:xfrm>
              <a:off x="614120" y="4568626"/>
              <a:ext cx="290167" cy="233377"/>
              <a:chOff x="614120" y="4568626"/>
              <a:chExt cx="290167" cy="233377"/>
            </a:xfrm>
          </p:grpSpPr>
          <p:sp>
            <p:nvSpPr>
              <p:cNvPr id="127" name="Google Shape;127;p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 name="Google Shape;131;p9"/>
            <p:cNvGrpSpPr/>
            <p:nvPr/>
          </p:nvGrpSpPr>
          <p:grpSpPr>
            <a:xfrm>
              <a:off x="989660" y="4603434"/>
              <a:ext cx="1190118" cy="210542"/>
              <a:chOff x="989660" y="4603434"/>
              <a:chExt cx="1190118" cy="210542"/>
            </a:xfrm>
          </p:grpSpPr>
          <p:sp>
            <p:nvSpPr>
              <p:cNvPr id="132" name="Google Shape;132;p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3" name="Google Shape;133;p9"/>
              <p:cNvGrpSpPr/>
              <p:nvPr/>
            </p:nvGrpSpPr>
            <p:grpSpPr>
              <a:xfrm>
                <a:off x="1682774" y="4617610"/>
                <a:ext cx="497004" cy="149188"/>
                <a:chOff x="1682774" y="4617610"/>
                <a:chExt cx="497004" cy="149188"/>
              </a:xfrm>
            </p:grpSpPr>
            <p:sp>
              <p:nvSpPr>
                <p:cNvPr id="134" name="Google Shape;134;p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139" name="Google Shape;139;p9"/>
          <p:cNvSpPr txBox="1"/>
          <p:nvPr>
            <p:ph idx="2" type="body"/>
          </p:nvPr>
        </p:nvSpPr>
        <p:spPr>
          <a:xfrm>
            <a:off x="4571950" y="1514225"/>
            <a:ext cx="3810000" cy="2819700"/>
          </a:xfrm>
          <a:prstGeom prst="rect">
            <a:avLst/>
          </a:prstGeom>
          <a:noFill/>
          <a:ln>
            <a:noFill/>
          </a:ln>
        </p:spPr>
        <p:txBody>
          <a:bodyPr anchorCtr="0" anchor="t" bIns="0" lIns="0" spcFirstLastPara="1" rIns="228600" wrap="square" tIns="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_Title + photo">
  <p:cSld name="CUSTOM_1">
    <p:spTree>
      <p:nvGrpSpPr>
        <p:cNvPr id="140" name="Shape 140"/>
        <p:cNvGrpSpPr/>
        <p:nvPr/>
      </p:nvGrpSpPr>
      <p:grpSpPr>
        <a:xfrm>
          <a:off x="0" y="0"/>
          <a:ext cx="0" cy="0"/>
          <a:chOff x="0" y="0"/>
          <a:chExt cx="0" cy="0"/>
        </a:xfrm>
      </p:grpSpPr>
      <p:grpSp>
        <p:nvGrpSpPr>
          <p:cNvPr id="141" name="Google Shape;141;p10"/>
          <p:cNvGrpSpPr/>
          <p:nvPr/>
        </p:nvGrpSpPr>
        <p:grpSpPr>
          <a:xfrm>
            <a:off x="522212" y="1321429"/>
            <a:ext cx="479498" cy="385684"/>
            <a:chOff x="6294751" y="783425"/>
            <a:chExt cx="5020925" cy="4038575"/>
          </a:xfrm>
        </p:grpSpPr>
        <p:sp>
          <p:nvSpPr>
            <p:cNvPr id="142" name="Google Shape;142;p10"/>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0"/>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0"/>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0"/>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 name="Google Shape;146;p10"/>
          <p:cNvGrpSpPr/>
          <p:nvPr/>
        </p:nvGrpSpPr>
        <p:grpSpPr>
          <a:xfrm>
            <a:off x="761948" y="4603434"/>
            <a:ext cx="1190118" cy="210542"/>
            <a:chOff x="990623" y="4603434"/>
            <a:chExt cx="1190118" cy="210542"/>
          </a:xfrm>
        </p:grpSpPr>
        <p:sp>
          <p:nvSpPr>
            <p:cNvPr id="147" name="Google Shape;147;p10"/>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0"/>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0"/>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0"/>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0"/>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0"/>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 name="Google Shape;153;p10"/>
          <p:cNvSpPr txBox="1"/>
          <p:nvPr>
            <p:ph type="title"/>
          </p:nvPr>
        </p:nvSpPr>
        <p:spPr>
          <a:xfrm>
            <a:off x="761950" y="2219400"/>
            <a:ext cx="3174900" cy="1762200"/>
          </a:xfrm>
          <a:prstGeom prst="rect">
            <a:avLst/>
          </a:prstGeom>
          <a:noFill/>
          <a:ln>
            <a:noFill/>
          </a:ln>
        </p:spPr>
        <p:txBody>
          <a:bodyPr anchorCtr="0" anchor="t" bIns="0" lIns="0" spcFirstLastPara="1" rIns="228600" wrap="square" tIns="0"/>
          <a:lstStyle>
            <a:lvl1pPr lvl="0" marR="0" rtl="0" algn="l">
              <a:lnSpc>
                <a:spcPct val="100000"/>
              </a:lnSpc>
              <a:spcBef>
                <a:spcPts val="0"/>
              </a:spcBef>
              <a:spcAft>
                <a:spcPts val="0"/>
              </a:spcAft>
              <a:buClr>
                <a:srgbClr val="000000"/>
              </a:buClr>
              <a:buSzPts val="3600"/>
              <a:buFont typeface="Arial"/>
              <a:buNone/>
              <a:defRPr b="1" i="0" sz="36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3600"/>
              <a:buFont typeface="Arial"/>
              <a:buNone/>
              <a:defRPr b="1" i="0" sz="36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3600"/>
              <a:buFont typeface="Arial"/>
              <a:buNone/>
              <a:defRPr b="1" i="0" sz="36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3600"/>
              <a:buFont typeface="Arial"/>
              <a:buNone/>
              <a:defRPr b="1" i="0" sz="36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3600"/>
              <a:buFont typeface="Arial"/>
              <a:buNone/>
              <a:defRPr b="1" i="0" sz="36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3600"/>
              <a:buFont typeface="Arial"/>
              <a:buNone/>
              <a:defRPr b="1" i="0" sz="36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3600"/>
              <a:buFont typeface="Arial"/>
              <a:buNone/>
              <a:defRPr b="1" i="0" sz="36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3600"/>
              <a:buFont typeface="Arial"/>
              <a:buNone/>
              <a:defRPr b="1" i="0" sz="36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3600"/>
              <a:buFont typeface="Arial"/>
              <a:buNone/>
              <a:defRPr b="1" i="0" sz="3600" u="none" cap="none" strike="noStrike">
                <a:solidFill>
                  <a:schemeClr val="dk1"/>
                </a:solidFill>
                <a:latin typeface="Google Sans"/>
                <a:ea typeface="Google Sans"/>
                <a:cs typeface="Google Sans"/>
                <a:sym typeface="Google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61950" y="457175"/>
            <a:ext cx="5080200" cy="352200"/>
          </a:xfrm>
          <a:prstGeom prst="rect">
            <a:avLst/>
          </a:prstGeom>
          <a:noFill/>
          <a:ln>
            <a:noFill/>
          </a:ln>
        </p:spPr>
        <p:txBody>
          <a:bodyPr anchorCtr="0" anchor="t" bIns="0" lIns="0" spcFirstLastPara="1" rIns="228600" wrap="square" tIns="0"/>
          <a:lstStyle>
            <a:lvl1pPr lvl="0"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Google Sans"/>
                <a:ea typeface="Google Sans"/>
                <a:cs typeface="Google Sans"/>
                <a:sym typeface="Google Sans"/>
              </a:defRPr>
            </a:lvl9pPr>
          </a:lstStyle>
          <a:p/>
        </p:txBody>
      </p:sp>
      <p:sp>
        <p:nvSpPr>
          <p:cNvPr id="7" name="Google Shape;7;p1"/>
          <p:cNvSpPr txBox="1"/>
          <p:nvPr>
            <p:ph idx="1" type="body"/>
          </p:nvPr>
        </p:nvSpPr>
        <p:spPr>
          <a:xfrm>
            <a:off x="761825" y="1161825"/>
            <a:ext cx="5080200" cy="3171900"/>
          </a:xfrm>
          <a:prstGeom prst="rect">
            <a:avLst/>
          </a:prstGeom>
          <a:noFill/>
          <a:ln>
            <a:noFill/>
          </a:ln>
        </p:spPr>
        <p:txBody>
          <a:bodyPr anchorCtr="0" anchor="t" bIns="0" lIns="0" spcFirstLastPara="1" rIns="228600" wrap="square" tIns="0"/>
          <a:lstStyle>
            <a:lvl1pPr indent="-298450" lvl="0" marL="457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1pPr>
            <a:lvl2pPr indent="-298450" lvl="1" marL="914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2pPr>
            <a:lvl3pPr indent="-298450" lvl="2" marL="1371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3pPr>
            <a:lvl4pPr indent="-298450" lvl="3" marL="1828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4pPr>
            <a:lvl5pPr indent="-298450" lvl="4" marL="22860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5pPr>
            <a:lvl6pPr indent="-298450" lvl="5" marL="27432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6pPr>
            <a:lvl7pPr indent="-298450" lvl="6" marL="32004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7pPr>
            <a:lvl8pPr indent="-298450" lvl="7" marL="36576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8pPr>
            <a:lvl9pPr indent="-298450" lvl="8" marL="4114800" marR="0" rtl="0" algn="l">
              <a:lnSpc>
                <a:spcPct val="115000"/>
              </a:lnSpc>
              <a:spcBef>
                <a:spcPts val="0"/>
              </a:spcBef>
              <a:spcAft>
                <a:spcPts val="0"/>
              </a:spcAft>
              <a:buClr>
                <a:schemeClr val="dk1"/>
              </a:buClr>
              <a:buSzPts val="1100"/>
              <a:buFont typeface="Roboto"/>
              <a:buChar char="■"/>
              <a:defRPr b="0" i="0" sz="11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10">
          <p15:clr>
            <a:srgbClr val="F06B4A"/>
          </p15:clr>
        </p15:guide>
        <p15:guide id="2" orient="horz" pos="732">
          <p15:clr>
            <a:srgbClr val="F06B4A"/>
          </p15:clr>
        </p15:guide>
        <p15:guide id="3" orient="horz" pos="954">
          <p15:clr>
            <a:srgbClr val="F06B4A"/>
          </p15:clr>
        </p15:guide>
        <p15:guide id="4" orient="horz" pos="1176">
          <p15:clr>
            <a:srgbClr val="F06B4A"/>
          </p15:clr>
        </p15:guide>
        <p15:guide id="5" orient="horz" pos="1398">
          <p15:clr>
            <a:srgbClr val="F06B4A"/>
          </p15:clr>
        </p15:guide>
        <p15:guide id="6" orient="horz" pos="1620">
          <p15:clr>
            <a:srgbClr val="F06B4A"/>
          </p15:clr>
        </p15:guide>
        <p15:guide id="7" orient="horz" pos="1842">
          <p15:clr>
            <a:srgbClr val="F06B4A"/>
          </p15:clr>
        </p15:guide>
        <p15:guide id="8" orient="horz" pos="2064">
          <p15:clr>
            <a:srgbClr val="F06B4A"/>
          </p15:clr>
        </p15:guide>
        <p15:guide id="9" orient="horz" pos="2286">
          <p15:clr>
            <a:srgbClr val="F06B4A"/>
          </p15:clr>
        </p15:guide>
        <p15:guide id="10" orient="horz" pos="2508">
          <p15:clr>
            <a:srgbClr val="F06B4A"/>
          </p15:clr>
        </p15:guide>
        <p15:guide id="11" orient="horz" pos="2730">
          <p15:clr>
            <a:srgbClr val="F06B4A"/>
          </p15:clr>
        </p15:guide>
        <p15:guide id="12" orient="horz" pos="2952">
          <p15:clr>
            <a:srgbClr val="F06B4A"/>
          </p15:clr>
        </p15:guide>
        <p15:guide id="13" orient="horz" pos="288">
          <p15:clr>
            <a:srgbClr val="F06B4A"/>
          </p15:clr>
        </p15:guide>
        <p15:guide id="14" pos="480">
          <p15:clr>
            <a:srgbClr val="F06B4A"/>
          </p15:clr>
        </p15:guide>
        <p15:guide id="15" pos="880">
          <p15:clr>
            <a:srgbClr val="F06B4A"/>
          </p15:clr>
        </p15:guide>
        <p15:guide id="16" pos="1280">
          <p15:clr>
            <a:srgbClr val="F06B4A"/>
          </p15:clr>
        </p15:guide>
        <p15:guide id="17" pos="1680">
          <p15:clr>
            <a:srgbClr val="F06B4A"/>
          </p15:clr>
        </p15:guide>
        <p15:guide id="18" pos="2080">
          <p15:clr>
            <a:srgbClr val="F06B4A"/>
          </p15:clr>
        </p15:guide>
        <p15:guide id="19" pos="2480">
          <p15:clr>
            <a:srgbClr val="F06B4A"/>
          </p15:clr>
        </p15:guide>
        <p15:guide id="20" pos="2880">
          <p15:clr>
            <a:srgbClr val="F06B4A"/>
          </p15:clr>
        </p15:guide>
        <p15:guide id="21" pos="3280">
          <p15:clr>
            <a:srgbClr val="F06B4A"/>
          </p15:clr>
        </p15:guide>
        <p15:guide id="22" pos="3680">
          <p15:clr>
            <a:srgbClr val="F06B4A"/>
          </p15:clr>
        </p15:guide>
        <p15:guide id="23" pos="4080">
          <p15:clr>
            <a:srgbClr val="F06B4A"/>
          </p15:clr>
        </p15:guide>
        <p15:guide id="24" pos="4480">
          <p15:clr>
            <a:srgbClr val="F06B4A"/>
          </p15:clr>
        </p15:guide>
        <p15:guide id="25" pos="4880">
          <p15:clr>
            <a:srgbClr val="F06B4A"/>
          </p15:clr>
        </p15:guide>
        <p15:guide id="26" pos="5280">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hyperlink" Target="https://goo.gl/hTsZU3" TargetMode="External"/><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22.png"/><Relationship Id="rId8"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hyperlink" Target="https://goo.gl/bnsPj7" TargetMode="External"/><Relationship Id="rId5"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hyperlink" Target="https://goo.gl/RBdYwc" TargetMode="Externa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hyperlink" Target="https://ssearch.oreilly.com/?i=1;q=site+reliability;q1=Books;x1=t1&amp;act=fc_contenttype_Books" TargetMode="External"/><Relationship Id="rId4" Type="http://schemas.openxmlformats.org/officeDocument/2006/relationships/image" Target="../media/image12.png"/><Relationship Id="rId5"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alldaydevops.slack.com/messages/CDD69FJ48/" TargetMode="External"/><Relationship Id="rId4" Type="http://schemas.openxmlformats.org/officeDocument/2006/relationships/hyperlink" Target="https://alldaydevops.slack.com/messages/CDD69FJ4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30"/>
          <p:cNvSpPr txBox="1"/>
          <p:nvPr>
            <p:ph idx="1" type="body"/>
          </p:nvPr>
        </p:nvSpPr>
        <p:spPr>
          <a:xfrm>
            <a:off x="5207050" y="1514350"/>
            <a:ext cx="3762900" cy="1057500"/>
          </a:xfrm>
          <a:prstGeom prst="rect">
            <a:avLst/>
          </a:prstGeom>
          <a:noFill/>
          <a:ln>
            <a:noFill/>
          </a:ln>
        </p:spPr>
        <p:txBody>
          <a:bodyPr anchorCtr="0" anchor="t" bIns="0" lIns="0" spcFirstLastPara="1" rIns="228600" wrap="square" tIns="0">
            <a:noAutofit/>
          </a:bodyPr>
          <a:lstStyle/>
          <a:p>
            <a:pPr indent="0" lvl="0" marL="0" marR="0" rtl="0" algn="l">
              <a:lnSpc>
                <a:spcPct val="115000"/>
              </a:lnSpc>
              <a:spcBef>
                <a:spcPts val="0"/>
              </a:spcBef>
              <a:spcAft>
                <a:spcPts val="0"/>
              </a:spcAft>
              <a:buClr>
                <a:schemeClr val="dk1"/>
              </a:buClr>
              <a:buSzPts val="1100"/>
              <a:buFont typeface="Roboto"/>
              <a:buNone/>
            </a:pPr>
            <a:r>
              <a:rPr b="1" i="0" lang="en" sz="1400" u="none" cap="none" strike="noStrike">
                <a:solidFill>
                  <a:schemeClr val="dk1"/>
                </a:solidFill>
                <a:latin typeface="Roboto"/>
                <a:ea typeface="Roboto"/>
                <a:cs typeface="Roboto"/>
                <a:sym typeface="Roboto"/>
              </a:rPr>
              <a:t>Dave Rensin</a:t>
            </a:r>
            <a:endParaRPr b="1"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Director, Customer Reliability Engineering &amp;  Global Network Capacity Planning</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@drensin</a:t>
            </a:r>
            <a:endParaRPr b="0" i="0" sz="1400" u="none" cap="none" strike="noStrike">
              <a:solidFill>
                <a:schemeClr val="dk1"/>
              </a:solidFill>
              <a:latin typeface="Roboto"/>
              <a:ea typeface="Roboto"/>
              <a:cs typeface="Roboto"/>
              <a:sym typeface="Roboto"/>
            </a:endParaRPr>
          </a:p>
        </p:txBody>
      </p:sp>
      <p:sp>
        <p:nvSpPr>
          <p:cNvPr id="463" name="Google Shape;463;p30"/>
          <p:cNvSpPr txBox="1"/>
          <p:nvPr>
            <p:ph type="title"/>
          </p:nvPr>
        </p:nvSpPr>
        <p:spPr>
          <a:xfrm>
            <a:off x="525300" y="1990800"/>
            <a:ext cx="4679100" cy="22668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rgbClr val="000000"/>
              </a:buClr>
              <a:buSzPts val="3600"/>
              <a:buFont typeface="Arial"/>
              <a:buNone/>
            </a:pPr>
            <a:r>
              <a:rPr lang="en"/>
              <a:t>What is SRE </a:t>
            </a:r>
            <a:r>
              <a:rPr lang="en"/>
              <a:t>a</a:t>
            </a:r>
            <a:r>
              <a:rPr lang="en"/>
              <a:t>nd Why Every DevOps Professional Should Care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39"/>
          <p:cNvSpPr txBox="1"/>
          <p:nvPr>
            <p:ph type="title"/>
          </p:nvPr>
        </p:nvSpPr>
        <p:spPr>
          <a:xfrm>
            <a:off x="761950" y="809575"/>
            <a:ext cx="5080200" cy="3522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Google Sans"/>
                <a:ea typeface="Google Sans"/>
                <a:cs typeface="Google Sans"/>
                <a:sym typeface="Google Sans"/>
              </a:rPr>
              <a:t>The Practices of SRE</a:t>
            </a:r>
            <a:endParaRPr b="1" i="0" sz="2400" u="none" cap="none" strike="noStrike">
              <a:solidFill>
                <a:schemeClr val="dk1"/>
              </a:solidFill>
              <a:latin typeface="Google Sans"/>
              <a:ea typeface="Google Sans"/>
              <a:cs typeface="Google Sans"/>
              <a:sym typeface="Google Sans"/>
            </a:endParaRPr>
          </a:p>
        </p:txBody>
      </p:sp>
      <p:sp>
        <p:nvSpPr>
          <p:cNvPr id="541" name="Google Shape;541;p39"/>
          <p:cNvSpPr txBox="1"/>
          <p:nvPr/>
        </p:nvSpPr>
        <p:spPr>
          <a:xfrm>
            <a:off x="573506" y="3008175"/>
            <a:ext cx="1524000" cy="789600"/>
          </a:xfrm>
          <a:prstGeom prst="rect">
            <a:avLst/>
          </a:prstGeom>
          <a:noFill/>
          <a:ln>
            <a:noFill/>
          </a:ln>
        </p:spPr>
        <p:txBody>
          <a:bodyPr anchorCtr="0" anchor="t" bIns="45700" lIns="91425" spcFirstLastPara="1" rIns="91425" wrap="square" tIns="45700">
            <a:noAutofit/>
          </a:bodyPr>
          <a:lstStyle/>
          <a:p>
            <a:pPr indent="-279400" lvl="0" marL="457200" marR="0" rtl="0" algn="l">
              <a:lnSpc>
                <a:spcPct val="100000"/>
              </a:lnSpc>
              <a:spcBef>
                <a:spcPts val="0"/>
              </a:spcBef>
              <a:spcAft>
                <a:spcPts val="0"/>
              </a:spcAft>
              <a:buClr>
                <a:srgbClr val="34A853"/>
              </a:buClr>
              <a:buSzPts val="800"/>
              <a:buFont typeface="Google Sans"/>
              <a:buChar char="●"/>
            </a:pPr>
            <a:r>
              <a:rPr b="0" i="0" lang="en" sz="1100" u="none" cap="none" strike="noStrike">
                <a:solidFill>
                  <a:srgbClr val="434343"/>
                </a:solidFill>
                <a:latin typeface="Google Sans"/>
                <a:ea typeface="Google Sans"/>
                <a:cs typeface="Google Sans"/>
                <a:sym typeface="Google Sans"/>
              </a:rPr>
              <a:t>SLOs</a:t>
            </a:r>
            <a:endParaRPr b="0" i="0" sz="1100" u="none" cap="none" strike="noStrike">
              <a:solidFill>
                <a:srgbClr val="434343"/>
              </a:solidFill>
              <a:latin typeface="Google Sans"/>
              <a:ea typeface="Google Sans"/>
              <a:cs typeface="Google Sans"/>
              <a:sym typeface="Google Sans"/>
            </a:endParaRPr>
          </a:p>
          <a:p>
            <a:pPr indent="-279400" lvl="0" marL="457200" marR="0" rtl="0" algn="l">
              <a:lnSpc>
                <a:spcPct val="100000"/>
              </a:lnSpc>
              <a:spcBef>
                <a:spcPts val="0"/>
              </a:spcBef>
              <a:spcAft>
                <a:spcPts val="0"/>
              </a:spcAft>
              <a:buClr>
                <a:srgbClr val="34A853"/>
              </a:buClr>
              <a:buSzPts val="800"/>
              <a:buFont typeface="Google Sans"/>
              <a:buChar char="●"/>
            </a:pPr>
            <a:r>
              <a:rPr b="0" i="0" lang="en" sz="1100" u="none" cap="none" strike="noStrike">
                <a:solidFill>
                  <a:srgbClr val="434343"/>
                </a:solidFill>
                <a:latin typeface="Google Sans"/>
                <a:ea typeface="Google Sans"/>
                <a:cs typeface="Google Sans"/>
                <a:sym typeface="Google Sans"/>
              </a:rPr>
              <a:t>Dashboards</a:t>
            </a:r>
            <a:endParaRPr b="0" i="0" sz="1100" u="none" cap="none" strike="noStrike">
              <a:solidFill>
                <a:srgbClr val="434343"/>
              </a:solidFill>
              <a:latin typeface="Google Sans"/>
              <a:ea typeface="Google Sans"/>
              <a:cs typeface="Google Sans"/>
              <a:sym typeface="Google Sans"/>
            </a:endParaRPr>
          </a:p>
          <a:p>
            <a:pPr indent="-279400" lvl="0" marL="457200" marR="0" rtl="0" algn="l">
              <a:lnSpc>
                <a:spcPct val="115000"/>
              </a:lnSpc>
              <a:spcBef>
                <a:spcPts val="0"/>
              </a:spcBef>
              <a:spcAft>
                <a:spcPts val="0"/>
              </a:spcAft>
              <a:buClr>
                <a:srgbClr val="34A853"/>
              </a:buClr>
              <a:buSzPts val="800"/>
              <a:buFont typeface="Google Sans"/>
              <a:buChar char="●"/>
            </a:pPr>
            <a:r>
              <a:rPr b="0" i="0" lang="en" sz="1100" u="none" cap="none" strike="noStrike">
                <a:solidFill>
                  <a:srgbClr val="434343"/>
                </a:solidFill>
                <a:latin typeface="Google Sans"/>
                <a:ea typeface="Google Sans"/>
                <a:cs typeface="Google Sans"/>
                <a:sym typeface="Google Sans"/>
              </a:rPr>
              <a:t>Analytics</a:t>
            </a:r>
            <a:endParaRPr b="0" i="0" sz="1100" u="none" cap="none" strike="noStrike">
              <a:solidFill>
                <a:srgbClr val="434343"/>
              </a:solidFill>
              <a:latin typeface="Google Sans"/>
              <a:ea typeface="Google Sans"/>
              <a:cs typeface="Google Sans"/>
              <a:sym typeface="Google Sans"/>
            </a:endParaRPr>
          </a:p>
        </p:txBody>
      </p:sp>
      <p:sp>
        <p:nvSpPr>
          <p:cNvPr id="542" name="Google Shape;542;p39"/>
          <p:cNvSpPr txBox="1"/>
          <p:nvPr/>
        </p:nvSpPr>
        <p:spPr>
          <a:xfrm>
            <a:off x="2203729" y="3008175"/>
            <a:ext cx="1778100" cy="789600"/>
          </a:xfrm>
          <a:prstGeom prst="rect">
            <a:avLst/>
          </a:prstGeom>
          <a:noFill/>
          <a:ln>
            <a:noFill/>
          </a:ln>
        </p:spPr>
        <p:txBody>
          <a:bodyPr anchorCtr="0" anchor="t" bIns="45700" lIns="91425" spcFirstLastPara="1" rIns="91425" wrap="square" tIns="45700">
            <a:noAutofit/>
          </a:bodyPr>
          <a:lstStyle/>
          <a:p>
            <a:pPr indent="-279400" lvl="0" marL="457200" marR="0" rtl="0" algn="l">
              <a:lnSpc>
                <a:spcPct val="115000"/>
              </a:lnSpc>
              <a:spcBef>
                <a:spcPts val="0"/>
              </a:spcBef>
              <a:spcAft>
                <a:spcPts val="0"/>
              </a:spcAft>
              <a:buClr>
                <a:srgbClr val="34A853"/>
              </a:buClr>
              <a:buSzPts val="800"/>
              <a:buFont typeface="Google Sans"/>
              <a:buChar char="●"/>
            </a:pPr>
            <a:r>
              <a:rPr b="0" i="0" lang="en" sz="1100" u="none" cap="none" strike="noStrike">
                <a:solidFill>
                  <a:srgbClr val="434343"/>
                </a:solidFill>
                <a:latin typeface="Google Sans"/>
                <a:ea typeface="Google Sans"/>
                <a:cs typeface="Google Sans"/>
                <a:sym typeface="Google Sans"/>
              </a:rPr>
              <a:t>Forecasting</a:t>
            </a:r>
            <a:endParaRPr b="0" i="0" sz="1100" u="none" cap="none" strike="noStrike">
              <a:solidFill>
                <a:srgbClr val="434343"/>
              </a:solidFill>
              <a:latin typeface="Google Sans"/>
              <a:ea typeface="Google Sans"/>
              <a:cs typeface="Google Sans"/>
              <a:sym typeface="Google Sans"/>
            </a:endParaRPr>
          </a:p>
          <a:p>
            <a:pPr indent="-279400" lvl="0" marL="457200" marR="0" rtl="0" algn="l">
              <a:lnSpc>
                <a:spcPct val="115000"/>
              </a:lnSpc>
              <a:spcBef>
                <a:spcPts val="0"/>
              </a:spcBef>
              <a:spcAft>
                <a:spcPts val="0"/>
              </a:spcAft>
              <a:buClr>
                <a:srgbClr val="34A853"/>
              </a:buClr>
              <a:buSzPts val="800"/>
              <a:buFont typeface="Google Sans"/>
              <a:buChar char="●"/>
            </a:pPr>
            <a:r>
              <a:rPr b="0" i="0" lang="en" sz="1100" u="none" cap="none" strike="noStrike">
                <a:solidFill>
                  <a:srgbClr val="434343"/>
                </a:solidFill>
                <a:latin typeface="Google Sans"/>
                <a:ea typeface="Google Sans"/>
                <a:cs typeface="Google Sans"/>
                <a:sym typeface="Google Sans"/>
              </a:rPr>
              <a:t>Demand-driven</a:t>
            </a:r>
            <a:endParaRPr b="0" i="0" sz="1100" u="none" cap="none" strike="noStrike">
              <a:solidFill>
                <a:srgbClr val="434343"/>
              </a:solidFill>
              <a:latin typeface="Google Sans"/>
              <a:ea typeface="Google Sans"/>
              <a:cs typeface="Google Sans"/>
              <a:sym typeface="Google Sans"/>
            </a:endParaRPr>
          </a:p>
          <a:p>
            <a:pPr indent="-279400" lvl="0" marL="457200" marR="0" rtl="0" algn="l">
              <a:lnSpc>
                <a:spcPct val="115000"/>
              </a:lnSpc>
              <a:spcBef>
                <a:spcPts val="0"/>
              </a:spcBef>
              <a:spcAft>
                <a:spcPts val="0"/>
              </a:spcAft>
              <a:buClr>
                <a:srgbClr val="34A853"/>
              </a:buClr>
              <a:buSzPts val="800"/>
              <a:buFont typeface="Google Sans"/>
              <a:buChar char="●"/>
            </a:pPr>
            <a:r>
              <a:rPr b="0" i="0" lang="en" sz="1100" u="none" cap="none" strike="noStrike">
                <a:solidFill>
                  <a:srgbClr val="434343"/>
                </a:solidFill>
                <a:latin typeface="Google Sans"/>
                <a:ea typeface="Google Sans"/>
                <a:cs typeface="Google Sans"/>
                <a:sym typeface="Google Sans"/>
              </a:rPr>
              <a:t>Performance</a:t>
            </a:r>
            <a:br>
              <a:rPr b="0" i="0" lang="en" sz="1100" u="none" cap="none" strike="noStrike">
                <a:solidFill>
                  <a:srgbClr val="434343"/>
                </a:solidFill>
                <a:latin typeface="Google Sans"/>
                <a:ea typeface="Google Sans"/>
                <a:cs typeface="Google Sans"/>
                <a:sym typeface="Google Sans"/>
              </a:rPr>
            </a:br>
            <a:endParaRPr b="0" i="0" sz="1100" u="none" cap="none" strike="noStrike">
              <a:solidFill>
                <a:srgbClr val="434343"/>
              </a:solidFill>
              <a:latin typeface="Google Sans"/>
              <a:ea typeface="Google Sans"/>
              <a:cs typeface="Google Sans"/>
              <a:sym typeface="Google Sans"/>
            </a:endParaRPr>
          </a:p>
        </p:txBody>
      </p:sp>
      <p:sp>
        <p:nvSpPr>
          <p:cNvPr id="543" name="Google Shape;543;p39"/>
          <p:cNvSpPr txBox="1"/>
          <p:nvPr/>
        </p:nvSpPr>
        <p:spPr>
          <a:xfrm>
            <a:off x="3937084" y="3010475"/>
            <a:ext cx="1778100" cy="789600"/>
          </a:xfrm>
          <a:prstGeom prst="rect">
            <a:avLst/>
          </a:prstGeom>
          <a:noFill/>
          <a:ln>
            <a:noFill/>
          </a:ln>
        </p:spPr>
        <p:txBody>
          <a:bodyPr anchorCtr="0" anchor="t" bIns="45700" lIns="91425" spcFirstLastPara="1" rIns="91425" wrap="square" tIns="45700">
            <a:noAutofit/>
          </a:bodyPr>
          <a:lstStyle/>
          <a:p>
            <a:pPr indent="-279400" lvl="0" marL="457200" marR="0" rtl="0" algn="l">
              <a:lnSpc>
                <a:spcPct val="115000"/>
              </a:lnSpc>
              <a:spcBef>
                <a:spcPts val="0"/>
              </a:spcBef>
              <a:spcAft>
                <a:spcPts val="0"/>
              </a:spcAft>
              <a:buClr>
                <a:srgbClr val="34A853"/>
              </a:buClr>
              <a:buSzPts val="800"/>
              <a:buFont typeface="Google Sans"/>
              <a:buChar char="●"/>
            </a:pPr>
            <a:r>
              <a:rPr b="0" i="0" lang="en" sz="1100" u="none" cap="none" strike="noStrike">
                <a:solidFill>
                  <a:srgbClr val="434343"/>
                </a:solidFill>
                <a:latin typeface="Google Sans"/>
                <a:ea typeface="Google Sans"/>
                <a:cs typeface="Google Sans"/>
                <a:sym typeface="Google Sans"/>
              </a:rPr>
              <a:t>Release process</a:t>
            </a:r>
            <a:endParaRPr b="0" i="0" sz="1100" u="none" cap="none" strike="noStrike">
              <a:solidFill>
                <a:srgbClr val="434343"/>
              </a:solidFill>
              <a:latin typeface="Google Sans"/>
              <a:ea typeface="Google Sans"/>
              <a:cs typeface="Google Sans"/>
              <a:sym typeface="Google Sans"/>
            </a:endParaRPr>
          </a:p>
          <a:p>
            <a:pPr indent="-279400" lvl="0" marL="457200" marR="0" rtl="0" algn="l">
              <a:lnSpc>
                <a:spcPct val="115000"/>
              </a:lnSpc>
              <a:spcBef>
                <a:spcPts val="0"/>
              </a:spcBef>
              <a:spcAft>
                <a:spcPts val="0"/>
              </a:spcAft>
              <a:buClr>
                <a:srgbClr val="34A853"/>
              </a:buClr>
              <a:buSzPts val="800"/>
              <a:buFont typeface="Google Sans"/>
              <a:buChar char="●"/>
            </a:pPr>
            <a:r>
              <a:rPr b="0" i="0" lang="en" sz="1100" u="none" cap="none" strike="noStrike">
                <a:solidFill>
                  <a:srgbClr val="434343"/>
                </a:solidFill>
                <a:latin typeface="Google Sans"/>
                <a:ea typeface="Google Sans"/>
                <a:cs typeface="Google Sans"/>
                <a:sym typeface="Google Sans"/>
              </a:rPr>
              <a:t>Consulting design</a:t>
            </a:r>
            <a:endParaRPr b="0" i="0" sz="1100" u="none" cap="none" strike="noStrike">
              <a:solidFill>
                <a:srgbClr val="434343"/>
              </a:solidFill>
              <a:latin typeface="Google Sans"/>
              <a:ea typeface="Google Sans"/>
              <a:cs typeface="Google Sans"/>
              <a:sym typeface="Google Sans"/>
            </a:endParaRPr>
          </a:p>
          <a:p>
            <a:pPr indent="-279400" lvl="0" marL="457200" marR="0" rtl="0" algn="l">
              <a:lnSpc>
                <a:spcPct val="115000"/>
              </a:lnSpc>
              <a:spcBef>
                <a:spcPts val="0"/>
              </a:spcBef>
              <a:spcAft>
                <a:spcPts val="0"/>
              </a:spcAft>
              <a:buClr>
                <a:srgbClr val="34A853"/>
              </a:buClr>
              <a:buSzPts val="800"/>
              <a:buFont typeface="Google Sans"/>
              <a:buChar char="●"/>
            </a:pPr>
            <a:r>
              <a:rPr b="0" i="0" lang="en" sz="1100" u="none" cap="none" strike="noStrike">
                <a:solidFill>
                  <a:srgbClr val="434343"/>
                </a:solidFill>
                <a:latin typeface="Google Sans"/>
                <a:ea typeface="Google Sans"/>
                <a:cs typeface="Google Sans"/>
                <a:sym typeface="Google Sans"/>
              </a:rPr>
              <a:t>Automation</a:t>
            </a:r>
            <a:br>
              <a:rPr b="0" i="0" lang="en" sz="1100" u="none" cap="none" strike="noStrike">
                <a:solidFill>
                  <a:srgbClr val="434343"/>
                </a:solidFill>
                <a:latin typeface="Google Sans"/>
                <a:ea typeface="Google Sans"/>
                <a:cs typeface="Google Sans"/>
                <a:sym typeface="Google Sans"/>
              </a:rPr>
            </a:br>
            <a:endParaRPr b="0" i="0" sz="1100" u="none" cap="none" strike="noStrike">
              <a:solidFill>
                <a:srgbClr val="434343"/>
              </a:solidFill>
              <a:latin typeface="Google Sans"/>
              <a:ea typeface="Google Sans"/>
              <a:cs typeface="Google Sans"/>
              <a:sym typeface="Google Sans"/>
            </a:endParaRPr>
          </a:p>
        </p:txBody>
      </p:sp>
      <p:sp>
        <p:nvSpPr>
          <p:cNvPr id="544" name="Google Shape;544;p39"/>
          <p:cNvSpPr txBox="1"/>
          <p:nvPr/>
        </p:nvSpPr>
        <p:spPr>
          <a:xfrm>
            <a:off x="5586685" y="3010475"/>
            <a:ext cx="1651200" cy="789600"/>
          </a:xfrm>
          <a:prstGeom prst="rect">
            <a:avLst/>
          </a:prstGeom>
          <a:noFill/>
          <a:ln>
            <a:noFill/>
          </a:ln>
        </p:spPr>
        <p:txBody>
          <a:bodyPr anchorCtr="0" anchor="t" bIns="45700" lIns="91425" spcFirstLastPara="1" rIns="91425" wrap="square" tIns="45700">
            <a:noAutofit/>
          </a:bodyPr>
          <a:lstStyle/>
          <a:p>
            <a:pPr indent="-279400" lvl="0" marL="457200" marR="0" rtl="0" algn="l">
              <a:lnSpc>
                <a:spcPct val="115000"/>
              </a:lnSpc>
              <a:spcBef>
                <a:spcPts val="0"/>
              </a:spcBef>
              <a:spcAft>
                <a:spcPts val="0"/>
              </a:spcAft>
              <a:buClr>
                <a:srgbClr val="34A853"/>
              </a:buClr>
              <a:buSzPts val="800"/>
              <a:buFont typeface="Google Sans"/>
              <a:buChar char="●"/>
            </a:pPr>
            <a:r>
              <a:rPr b="0" i="0" lang="en" sz="1100" u="none" cap="none" strike="noStrike">
                <a:solidFill>
                  <a:srgbClr val="434343"/>
                </a:solidFill>
                <a:latin typeface="Google Sans"/>
                <a:ea typeface="Google Sans"/>
                <a:cs typeface="Google Sans"/>
                <a:sym typeface="Google Sans"/>
              </a:rPr>
              <a:t>Oncall</a:t>
            </a:r>
            <a:endParaRPr b="0" i="0" sz="1100" u="none" cap="none" strike="noStrike">
              <a:solidFill>
                <a:srgbClr val="434343"/>
              </a:solidFill>
              <a:latin typeface="Google Sans"/>
              <a:ea typeface="Google Sans"/>
              <a:cs typeface="Google Sans"/>
              <a:sym typeface="Google Sans"/>
            </a:endParaRPr>
          </a:p>
          <a:p>
            <a:pPr indent="-279400" lvl="0" marL="457200" marR="0" rtl="0" algn="l">
              <a:lnSpc>
                <a:spcPct val="115000"/>
              </a:lnSpc>
              <a:spcBef>
                <a:spcPts val="0"/>
              </a:spcBef>
              <a:spcAft>
                <a:spcPts val="0"/>
              </a:spcAft>
              <a:buClr>
                <a:srgbClr val="34A853"/>
              </a:buClr>
              <a:buSzPts val="800"/>
              <a:buFont typeface="Google Sans"/>
              <a:buChar char="●"/>
            </a:pPr>
            <a:r>
              <a:rPr b="0" i="0" lang="en" sz="1100" u="none" cap="none" strike="noStrike">
                <a:solidFill>
                  <a:srgbClr val="434343"/>
                </a:solidFill>
                <a:latin typeface="Google Sans"/>
                <a:ea typeface="Google Sans"/>
                <a:cs typeface="Google Sans"/>
                <a:sym typeface="Google Sans"/>
              </a:rPr>
              <a:t>Analysis</a:t>
            </a:r>
            <a:endParaRPr b="0" i="0" sz="1100" u="none" cap="none" strike="noStrike">
              <a:solidFill>
                <a:srgbClr val="434343"/>
              </a:solidFill>
              <a:latin typeface="Google Sans"/>
              <a:ea typeface="Google Sans"/>
              <a:cs typeface="Google Sans"/>
              <a:sym typeface="Google Sans"/>
            </a:endParaRPr>
          </a:p>
          <a:p>
            <a:pPr indent="-279400" lvl="0" marL="457200" marR="0" rtl="0" algn="l">
              <a:lnSpc>
                <a:spcPct val="115000"/>
              </a:lnSpc>
              <a:spcBef>
                <a:spcPts val="0"/>
              </a:spcBef>
              <a:spcAft>
                <a:spcPts val="0"/>
              </a:spcAft>
              <a:buClr>
                <a:srgbClr val="34A853"/>
              </a:buClr>
              <a:buSzPts val="800"/>
              <a:buFont typeface="Google Sans"/>
              <a:buChar char="●"/>
            </a:pPr>
            <a:r>
              <a:rPr b="0" i="0" lang="en" sz="1100" u="none" cap="none" strike="noStrike">
                <a:solidFill>
                  <a:srgbClr val="434343"/>
                </a:solidFill>
                <a:latin typeface="Google Sans"/>
                <a:ea typeface="Google Sans"/>
                <a:cs typeface="Google Sans"/>
                <a:sym typeface="Google Sans"/>
              </a:rPr>
              <a:t>Postmortems</a:t>
            </a:r>
            <a:endParaRPr b="0" i="0" sz="1100" u="none" cap="none" strike="noStrike">
              <a:solidFill>
                <a:srgbClr val="434343"/>
              </a:solidFill>
              <a:latin typeface="Google Sans"/>
              <a:ea typeface="Google Sans"/>
              <a:cs typeface="Google Sans"/>
              <a:sym typeface="Google Sans"/>
            </a:endParaRPr>
          </a:p>
        </p:txBody>
      </p:sp>
      <p:grpSp>
        <p:nvGrpSpPr>
          <p:cNvPr id="545" name="Google Shape;545;p39"/>
          <p:cNvGrpSpPr/>
          <p:nvPr/>
        </p:nvGrpSpPr>
        <p:grpSpPr>
          <a:xfrm>
            <a:off x="820028" y="1807693"/>
            <a:ext cx="486295" cy="486907"/>
            <a:chOff x="1266225" y="1600735"/>
            <a:chExt cx="612000" cy="612000"/>
          </a:xfrm>
        </p:grpSpPr>
        <p:sp>
          <p:nvSpPr>
            <p:cNvPr id="546" name="Google Shape;546;p39"/>
            <p:cNvSpPr/>
            <p:nvPr/>
          </p:nvSpPr>
          <p:spPr>
            <a:xfrm>
              <a:off x="1266225" y="1600735"/>
              <a:ext cx="612000" cy="612000"/>
            </a:xfrm>
            <a:prstGeom prst="ellipse">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39"/>
            <p:cNvSpPr/>
            <p:nvPr/>
          </p:nvSpPr>
          <p:spPr>
            <a:xfrm>
              <a:off x="1450178" y="1791339"/>
              <a:ext cx="244142" cy="244142"/>
            </a:xfrm>
            <a:custGeom>
              <a:rect b="b" l="l" r="r" t="t"/>
              <a:pathLst>
                <a:path extrusionOk="0" h="898" w="898">
                  <a:moveTo>
                    <a:pt x="798" y="0"/>
                  </a:moveTo>
                  <a:cubicBezTo>
                    <a:pt x="852" y="0"/>
                    <a:pt x="897" y="45"/>
                    <a:pt x="897" y="98"/>
                  </a:cubicBezTo>
                  <a:lnTo>
                    <a:pt x="897" y="798"/>
                  </a:lnTo>
                  <a:cubicBezTo>
                    <a:pt x="897" y="852"/>
                    <a:pt x="852" y="897"/>
                    <a:pt x="798" y="897"/>
                  </a:cubicBezTo>
                  <a:lnTo>
                    <a:pt x="98" y="897"/>
                  </a:lnTo>
                  <a:cubicBezTo>
                    <a:pt x="45" y="897"/>
                    <a:pt x="0" y="852"/>
                    <a:pt x="0" y="798"/>
                  </a:cubicBezTo>
                  <a:lnTo>
                    <a:pt x="0" y="98"/>
                  </a:lnTo>
                  <a:cubicBezTo>
                    <a:pt x="0" y="45"/>
                    <a:pt x="45" y="0"/>
                    <a:pt x="98" y="0"/>
                  </a:cubicBezTo>
                  <a:lnTo>
                    <a:pt x="798" y="0"/>
                  </a:lnTo>
                  <a:close/>
                  <a:moveTo>
                    <a:pt x="748" y="550"/>
                  </a:moveTo>
                  <a:lnTo>
                    <a:pt x="748" y="350"/>
                  </a:lnTo>
                  <a:lnTo>
                    <a:pt x="547" y="350"/>
                  </a:lnTo>
                  <a:lnTo>
                    <a:pt x="547" y="149"/>
                  </a:lnTo>
                  <a:lnTo>
                    <a:pt x="347" y="149"/>
                  </a:lnTo>
                  <a:lnTo>
                    <a:pt x="347" y="350"/>
                  </a:lnTo>
                  <a:lnTo>
                    <a:pt x="146" y="350"/>
                  </a:lnTo>
                  <a:lnTo>
                    <a:pt x="146" y="550"/>
                  </a:lnTo>
                  <a:lnTo>
                    <a:pt x="347" y="550"/>
                  </a:lnTo>
                  <a:lnTo>
                    <a:pt x="347" y="750"/>
                  </a:lnTo>
                  <a:lnTo>
                    <a:pt x="547" y="750"/>
                  </a:lnTo>
                  <a:lnTo>
                    <a:pt x="547" y="550"/>
                  </a:lnTo>
                  <a:lnTo>
                    <a:pt x="748" y="5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48" name="Google Shape;548;p39"/>
          <p:cNvGrpSpPr/>
          <p:nvPr/>
        </p:nvGrpSpPr>
        <p:grpSpPr>
          <a:xfrm>
            <a:off x="2476077" y="1790241"/>
            <a:ext cx="499882" cy="509735"/>
            <a:chOff x="1266225" y="2649524"/>
            <a:chExt cx="612000" cy="612000"/>
          </a:xfrm>
        </p:grpSpPr>
        <p:sp>
          <p:nvSpPr>
            <p:cNvPr id="549" name="Google Shape;549;p39"/>
            <p:cNvSpPr/>
            <p:nvPr/>
          </p:nvSpPr>
          <p:spPr>
            <a:xfrm>
              <a:off x="1266225" y="2649524"/>
              <a:ext cx="612000" cy="612000"/>
            </a:xfrm>
            <a:prstGeom prst="ellipse">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39"/>
            <p:cNvSpPr/>
            <p:nvPr/>
          </p:nvSpPr>
          <p:spPr>
            <a:xfrm>
              <a:off x="1441827" y="2810449"/>
              <a:ext cx="260817" cy="290205"/>
            </a:xfrm>
            <a:custGeom>
              <a:rect b="b" l="l" r="r" t="t"/>
              <a:pathLst>
                <a:path extrusionOk="0" h="1046" w="941">
                  <a:moveTo>
                    <a:pt x="833" y="105"/>
                  </a:moveTo>
                  <a:lnTo>
                    <a:pt x="616" y="105"/>
                  </a:lnTo>
                  <a:cubicBezTo>
                    <a:pt x="593" y="46"/>
                    <a:pt x="537" y="0"/>
                    <a:pt x="469" y="0"/>
                  </a:cubicBezTo>
                  <a:cubicBezTo>
                    <a:pt x="401" y="0"/>
                    <a:pt x="345" y="46"/>
                    <a:pt x="322" y="105"/>
                  </a:cubicBezTo>
                  <a:lnTo>
                    <a:pt x="105" y="105"/>
                  </a:lnTo>
                  <a:cubicBezTo>
                    <a:pt x="48" y="105"/>
                    <a:pt x="0" y="153"/>
                    <a:pt x="0" y="209"/>
                  </a:cubicBezTo>
                  <a:lnTo>
                    <a:pt x="0" y="940"/>
                  </a:lnTo>
                  <a:cubicBezTo>
                    <a:pt x="0" y="997"/>
                    <a:pt x="48" y="1045"/>
                    <a:pt x="105" y="1045"/>
                  </a:cubicBezTo>
                  <a:lnTo>
                    <a:pt x="836" y="1045"/>
                  </a:lnTo>
                  <a:cubicBezTo>
                    <a:pt x="892" y="1045"/>
                    <a:pt x="940" y="997"/>
                    <a:pt x="940" y="940"/>
                  </a:cubicBezTo>
                  <a:lnTo>
                    <a:pt x="940" y="209"/>
                  </a:lnTo>
                  <a:cubicBezTo>
                    <a:pt x="937" y="150"/>
                    <a:pt x="889" y="105"/>
                    <a:pt x="833" y="105"/>
                  </a:cubicBezTo>
                  <a:close/>
                  <a:moveTo>
                    <a:pt x="466" y="105"/>
                  </a:moveTo>
                  <a:cubicBezTo>
                    <a:pt x="494" y="105"/>
                    <a:pt x="520" y="127"/>
                    <a:pt x="520" y="158"/>
                  </a:cubicBezTo>
                  <a:cubicBezTo>
                    <a:pt x="520" y="187"/>
                    <a:pt x="497" y="212"/>
                    <a:pt x="466" y="212"/>
                  </a:cubicBezTo>
                  <a:cubicBezTo>
                    <a:pt x="435" y="212"/>
                    <a:pt x="412" y="190"/>
                    <a:pt x="412" y="158"/>
                  </a:cubicBezTo>
                  <a:cubicBezTo>
                    <a:pt x="415" y="127"/>
                    <a:pt x="438" y="105"/>
                    <a:pt x="466" y="105"/>
                  </a:cubicBezTo>
                  <a:close/>
                  <a:moveTo>
                    <a:pt x="570" y="836"/>
                  </a:moveTo>
                  <a:lnTo>
                    <a:pt x="204" y="836"/>
                  </a:lnTo>
                  <a:lnTo>
                    <a:pt x="204" y="731"/>
                  </a:lnTo>
                  <a:lnTo>
                    <a:pt x="570" y="731"/>
                  </a:lnTo>
                  <a:lnTo>
                    <a:pt x="570" y="836"/>
                  </a:lnTo>
                  <a:close/>
                  <a:moveTo>
                    <a:pt x="728" y="627"/>
                  </a:moveTo>
                  <a:lnTo>
                    <a:pt x="206" y="627"/>
                  </a:lnTo>
                  <a:lnTo>
                    <a:pt x="206" y="523"/>
                  </a:lnTo>
                  <a:lnTo>
                    <a:pt x="728" y="523"/>
                  </a:lnTo>
                  <a:lnTo>
                    <a:pt x="728" y="627"/>
                  </a:lnTo>
                  <a:close/>
                  <a:moveTo>
                    <a:pt x="728" y="418"/>
                  </a:moveTo>
                  <a:lnTo>
                    <a:pt x="206" y="418"/>
                  </a:lnTo>
                  <a:lnTo>
                    <a:pt x="206" y="314"/>
                  </a:lnTo>
                  <a:lnTo>
                    <a:pt x="728" y="314"/>
                  </a:lnTo>
                  <a:lnTo>
                    <a:pt x="728" y="41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51" name="Google Shape;551;p39"/>
          <p:cNvGrpSpPr/>
          <p:nvPr/>
        </p:nvGrpSpPr>
        <p:grpSpPr>
          <a:xfrm>
            <a:off x="4176857" y="1784593"/>
            <a:ext cx="512744" cy="512744"/>
            <a:chOff x="5502034" y="862562"/>
            <a:chExt cx="464400" cy="464400"/>
          </a:xfrm>
        </p:grpSpPr>
        <p:sp>
          <p:nvSpPr>
            <p:cNvPr id="552" name="Google Shape;552;p39"/>
            <p:cNvSpPr/>
            <p:nvPr/>
          </p:nvSpPr>
          <p:spPr>
            <a:xfrm>
              <a:off x="5502034" y="862562"/>
              <a:ext cx="464400" cy="464400"/>
            </a:xfrm>
            <a:prstGeom prst="ellipse">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39"/>
            <p:cNvSpPr/>
            <p:nvPr/>
          </p:nvSpPr>
          <p:spPr>
            <a:xfrm>
              <a:off x="5627397" y="984628"/>
              <a:ext cx="213675" cy="220268"/>
            </a:xfrm>
            <a:custGeom>
              <a:rect b="b" l="l" r="r" t="t"/>
              <a:pathLst>
                <a:path extrusionOk="0" h="1045" w="1016">
                  <a:moveTo>
                    <a:pt x="894" y="572"/>
                  </a:moveTo>
                  <a:cubicBezTo>
                    <a:pt x="897" y="556"/>
                    <a:pt x="897" y="539"/>
                    <a:pt x="897" y="522"/>
                  </a:cubicBezTo>
                  <a:cubicBezTo>
                    <a:pt x="897" y="505"/>
                    <a:pt x="894" y="488"/>
                    <a:pt x="894" y="471"/>
                  </a:cubicBezTo>
                  <a:lnTo>
                    <a:pt x="1004" y="383"/>
                  </a:lnTo>
                  <a:cubicBezTo>
                    <a:pt x="1015" y="375"/>
                    <a:pt x="1015" y="361"/>
                    <a:pt x="1010" y="350"/>
                  </a:cubicBezTo>
                  <a:lnTo>
                    <a:pt x="905" y="169"/>
                  </a:lnTo>
                  <a:cubicBezTo>
                    <a:pt x="900" y="158"/>
                    <a:pt x="886" y="152"/>
                    <a:pt x="874" y="158"/>
                  </a:cubicBezTo>
                  <a:lnTo>
                    <a:pt x="745" y="211"/>
                  </a:lnTo>
                  <a:cubicBezTo>
                    <a:pt x="716" y="192"/>
                    <a:pt x="688" y="172"/>
                    <a:pt x="657" y="160"/>
                  </a:cubicBezTo>
                  <a:lnTo>
                    <a:pt x="637" y="22"/>
                  </a:lnTo>
                  <a:cubicBezTo>
                    <a:pt x="634" y="11"/>
                    <a:pt x="626" y="0"/>
                    <a:pt x="612" y="0"/>
                  </a:cubicBezTo>
                  <a:lnTo>
                    <a:pt x="403" y="0"/>
                  </a:lnTo>
                  <a:cubicBezTo>
                    <a:pt x="389" y="0"/>
                    <a:pt x="378" y="8"/>
                    <a:pt x="378" y="22"/>
                  </a:cubicBezTo>
                  <a:lnTo>
                    <a:pt x="358" y="160"/>
                  </a:lnTo>
                  <a:cubicBezTo>
                    <a:pt x="327" y="175"/>
                    <a:pt x="296" y="192"/>
                    <a:pt x="270" y="211"/>
                  </a:cubicBezTo>
                  <a:lnTo>
                    <a:pt x="141" y="158"/>
                  </a:lnTo>
                  <a:cubicBezTo>
                    <a:pt x="129" y="152"/>
                    <a:pt x="115" y="158"/>
                    <a:pt x="110" y="169"/>
                  </a:cubicBezTo>
                  <a:lnTo>
                    <a:pt x="5" y="350"/>
                  </a:lnTo>
                  <a:cubicBezTo>
                    <a:pt x="0" y="361"/>
                    <a:pt x="2" y="375"/>
                    <a:pt x="11" y="383"/>
                  </a:cubicBezTo>
                  <a:lnTo>
                    <a:pt x="121" y="471"/>
                  </a:lnTo>
                  <a:cubicBezTo>
                    <a:pt x="118" y="488"/>
                    <a:pt x="118" y="505"/>
                    <a:pt x="118" y="522"/>
                  </a:cubicBezTo>
                  <a:cubicBezTo>
                    <a:pt x="118" y="539"/>
                    <a:pt x="121" y="556"/>
                    <a:pt x="121" y="572"/>
                  </a:cubicBezTo>
                  <a:lnTo>
                    <a:pt x="11" y="660"/>
                  </a:lnTo>
                  <a:cubicBezTo>
                    <a:pt x="0" y="668"/>
                    <a:pt x="0" y="683"/>
                    <a:pt x="5" y="694"/>
                  </a:cubicBezTo>
                  <a:lnTo>
                    <a:pt x="110" y="874"/>
                  </a:lnTo>
                  <a:cubicBezTo>
                    <a:pt x="115" y="886"/>
                    <a:pt x="129" y="891"/>
                    <a:pt x="141" y="886"/>
                  </a:cubicBezTo>
                  <a:lnTo>
                    <a:pt x="270" y="832"/>
                  </a:lnTo>
                  <a:cubicBezTo>
                    <a:pt x="299" y="852"/>
                    <a:pt x="327" y="872"/>
                    <a:pt x="358" y="883"/>
                  </a:cubicBezTo>
                  <a:lnTo>
                    <a:pt x="378" y="1021"/>
                  </a:lnTo>
                  <a:cubicBezTo>
                    <a:pt x="380" y="1032"/>
                    <a:pt x="389" y="1044"/>
                    <a:pt x="403" y="1044"/>
                  </a:cubicBezTo>
                  <a:lnTo>
                    <a:pt x="612" y="1044"/>
                  </a:lnTo>
                  <a:cubicBezTo>
                    <a:pt x="626" y="1044"/>
                    <a:pt x="637" y="1035"/>
                    <a:pt x="637" y="1021"/>
                  </a:cubicBezTo>
                  <a:lnTo>
                    <a:pt x="657" y="883"/>
                  </a:lnTo>
                  <a:cubicBezTo>
                    <a:pt x="688" y="869"/>
                    <a:pt x="719" y="852"/>
                    <a:pt x="745" y="832"/>
                  </a:cubicBezTo>
                  <a:lnTo>
                    <a:pt x="874" y="886"/>
                  </a:lnTo>
                  <a:cubicBezTo>
                    <a:pt x="886" y="891"/>
                    <a:pt x="900" y="886"/>
                    <a:pt x="905" y="874"/>
                  </a:cubicBezTo>
                  <a:lnTo>
                    <a:pt x="1010" y="694"/>
                  </a:lnTo>
                  <a:cubicBezTo>
                    <a:pt x="1015" y="683"/>
                    <a:pt x="1013" y="668"/>
                    <a:pt x="1004" y="660"/>
                  </a:cubicBezTo>
                  <a:lnTo>
                    <a:pt x="894" y="572"/>
                  </a:lnTo>
                  <a:close/>
                  <a:moveTo>
                    <a:pt x="507" y="705"/>
                  </a:moveTo>
                  <a:cubicBezTo>
                    <a:pt x="406" y="705"/>
                    <a:pt x="324" y="624"/>
                    <a:pt x="324" y="522"/>
                  </a:cubicBezTo>
                  <a:cubicBezTo>
                    <a:pt x="324" y="421"/>
                    <a:pt x="405" y="338"/>
                    <a:pt x="507" y="338"/>
                  </a:cubicBezTo>
                  <a:cubicBezTo>
                    <a:pt x="608" y="338"/>
                    <a:pt x="691" y="420"/>
                    <a:pt x="691" y="522"/>
                  </a:cubicBezTo>
                  <a:cubicBezTo>
                    <a:pt x="691" y="623"/>
                    <a:pt x="606" y="705"/>
                    <a:pt x="507" y="70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54" name="Google Shape;554;p39"/>
          <p:cNvGrpSpPr/>
          <p:nvPr/>
        </p:nvGrpSpPr>
        <p:grpSpPr>
          <a:xfrm>
            <a:off x="5846057" y="1790805"/>
            <a:ext cx="500102" cy="500323"/>
            <a:chOff x="911198" y="3116669"/>
            <a:chExt cx="474300" cy="474600"/>
          </a:xfrm>
        </p:grpSpPr>
        <p:sp>
          <p:nvSpPr>
            <p:cNvPr id="555" name="Google Shape;555;p39"/>
            <p:cNvSpPr/>
            <p:nvPr/>
          </p:nvSpPr>
          <p:spPr>
            <a:xfrm>
              <a:off x="911198" y="3116669"/>
              <a:ext cx="474300" cy="474600"/>
            </a:xfrm>
            <a:prstGeom prst="ellipse">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39"/>
            <p:cNvSpPr/>
            <p:nvPr/>
          </p:nvSpPr>
          <p:spPr>
            <a:xfrm>
              <a:off x="1042918" y="3229300"/>
              <a:ext cx="211014" cy="249299"/>
            </a:xfrm>
            <a:custGeom>
              <a:rect b="b" l="l" r="r" t="t"/>
              <a:pathLst>
                <a:path extrusionOk="0" h="1062" w="901">
                  <a:moveTo>
                    <a:pt x="451" y="1061"/>
                  </a:moveTo>
                  <a:cubicBezTo>
                    <a:pt x="511" y="1061"/>
                    <a:pt x="559" y="1013"/>
                    <a:pt x="559" y="954"/>
                  </a:cubicBezTo>
                  <a:lnTo>
                    <a:pt x="347" y="954"/>
                  </a:lnTo>
                  <a:cubicBezTo>
                    <a:pt x="344" y="1013"/>
                    <a:pt x="392" y="1061"/>
                    <a:pt x="451" y="1061"/>
                  </a:cubicBezTo>
                  <a:close/>
                  <a:moveTo>
                    <a:pt x="796" y="742"/>
                  </a:moveTo>
                  <a:lnTo>
                    <a:pt x="796" y="452"/>
                  </a:lnTo>
                  <a:cubicBezTo>
                    <a:pt x="796" y="288"/>
                    <a:pt x="683" y="153"/>
                    <a:pt x="530" y="116"/>
                  </a:cubicBezTo>
                  <a:lnTo>
                    <a:pt x="530" y="79"/>
                  </a:lnTo>
                  <a:cubicBezTo>
                    <a:pt x="530" y="34"/>
                    <a:pt x="494" y="0"/>
                    <a:pt x="451" y="0"/>
                  </a:cubicBezTo>
                  <a:cubicBezTo>
                    <a:pt x="409" y="0"/>
                    <a:pt x="372" y="37"/>
                    <a:pt x="372" y="79"/>
                  </a:cubicBezTo>
                  <a:lnTo>
                    <a:pt x="372" y="116"/>
                  </a:lnTo>
                  <a:cubicBezTo>
                    <a:pt x="220" y="153"/>
                    <a:pt x="107" y="288"/>
                    <a:pt x="107" y="452"/>
                  </a:cubicBezTo>
                  <a:lnTo>
                    <a:pt x="107" y="742"/>
                  </a:lnTo>
                  <a:lnTo>
                    <a:pt x="0" y="850"/>
                  </a:lnTo>
                  <a:lnTo>
                    <a:pt x="0" y="903"/>
                  </a:lnTo>
                  <a:lnTo>
                    <a:pt x="900" y="903"/>
                  </a:lnTo>
                  <a:lnTo>
                    <a:pt x="900" y="850"/>
                  </a:lnTo>
                  <a:lnTo>
                    <a:pt x="796" y="74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57" name="Google Shape;557;p39"/>
          <p:cNvGrpSpPr/>
          <p:nvPr/>
        </p:nvGrpSpPr>
        <p:grpSpPr>
          <a:xfrm>
            <a:off x="7336187" y="1790465"/>
            <a:ext cx="509100" cy="509400"/>
            <a:chOff x="7281062" y="1790465"/>
            <a:chExt cx="509100" cy="509400"/>
          </a:xfrm>
        </p:grpSpPr>
        <p:sp>
          <p:nvSpPr>
            <p:cNvPr id="558" name="Google Shape;558;p39"/>
            <p:cNvSpPr/>
            <p:nvPr/>
          </p:nvSpPr>
          <p:spPr>
            <a:xfrm>
              <a:off x="7281062" y="1790465"/>
              <a:ext cx="509100" cy="5094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39"/>
            <p:cNvSpPr/>
            <p:nvPr/>
          </p:nvSpPr>
          <p:spPr>
            <a:xfrm>
              <a:off x="7403958" y="1913472"/>
              <a:ext cx="263266" cy="263249"/>
            </a:xfrm>
            <a:custGeom>
              <a:rect b="b" l="l" r="r" t="t"/>
              <a:pathLst>
                <a:path extrusionOk="0" h="941" w="941">
                  <a:moveTo>
                    <a:pt x="0" y="731"/>
                  </a:moveTo>
                  <a:lnTo>
                    <a:pt x="0" y="835"/>
                  </a:lnTo>
                  <a:lnTo>
                    <a:pt x="313" y="835"/>
                  </a:lnTo>
                  <a:lnTo>
                    <a:pt x="313" y="731"/>
                  </a:lnTo>
                  <a:lnTo>
                    <a:pt x="0" y="731"/>
                  </a:lnTo>
                  <a:close/>
                  <a:moveTo>
                    <a:pt x="0" y="104"/>
                  </a:moveTo>
                  <a:lnTo>
                    <a:pt x="0" y="209"/>
                  </a:lnTo>
                  <a:lnTo>
                    <a:pt x="522" y="209"/>
                  </a:lnTo>
                  <a:lnTo>
                    <a:pt x="522" y="104"/>
                  </a:lnTo>
                  <a:lnTo>
                    <a:pt x="0" y="104"/>
                  </a:lnTo>
                  <a:close/>
                  <a:moveTo>
                    <a:pt x="522" y="940"/>
                  </a:moveTo>
                  <a:lnTo>
                    <a:pt x="522" y="835"/>
                  </a:lnTo>
                  <a:lnTo>
                    <a:pt x="940" y="835"/>
                  </a:lnTo>
                  <a:lnTo>
                    <a:pt x="940" y="731"/>
                  </a:lnTo>
                  <a:lnTo>
                    <a:pt x="522" y="731"/>
                  </a:lnTo>
                  <a:lnTo>
                    <a:pt x="522" y="627"/>
                  </a:lnTo>
                  <a:lnTo>
                    <a:pt x="418" y="627"/>
                  </a:lnTo>
                  <a:lnTo>
                    <a:pt x="418" y="940"/>
                  </a:lnTo>
                  <a:lnTo>
                    <a:pt x="522" y="940"/>
                  </a:lnTo>
                  <a:close/>
                  <a:moveTo>
                    <a:pt x="209" y="418"/>
                  </a:moveTo>
                  <a:lnTo>
                    <a:pt x="0" y="418"/>
                  </a:lnTo>
                  <a:lnTo>
                    <a:pt x="0" y="522"/>
                  </a:lnTo>
                  <a:lnTo>
                    <a:pt x="209" y="522"/>
                  </a:lnTo>
                  <a:lnTo>
                    <a:pt x="209" y="627"/>
                  </a:lnTo>
                  <a:lnTo>
                    <a:pt x="313" y="627"/>
                  </a:lnTo>
                  <a:lnTo>
                    <a:pt x="313" y="313"/>
                  </a:lnTo>
                  <a:lnTo>
                    <a:pt x="209" y="313"/>
                  </a:lnTo>
                  <a:lnTo>
                    <a:pt x="209" y="418"/>
                  </a:lnTo>
                  <a:close/>
                  <a:moveTo>
                    <a:pt x="940" y="522"/>
                  </a:moveTo>
                  <a:lnTo>
                    <a:pt x="940" y="418"/>
                  </a:lnTo>
                  <a:lnTo>
                    <a:pt x="418" y="418"/>
                  </a:lnTo>
                  <a:lnTo>
                    <a:pt x="418" y="522"/>
                  </a:lnTo>
                  <a:lnTo>
                    <a:pt x="940" y="522"/>
                  </a:lnTo>
                  <a:close/>
                  <a:moveTo>
                    <a:pt x="627" y="313"/>
                  </a:moveTo>
                  <a:lnTo>
                    <a:pt x="731" y="313"/>
                  </a:lnTo>
                  <a:lnTo>
                    <a:pt x="731" y="209"/>
                  </a:lnTo>
                  <a:lnTo>
                    <a:pt x="940" y="209"/>
                  </a:lnTo>
                  <a:lnTo>
                    <a:pt x="940" y="104"/>
                  </a:lnTo>
                  <a:lnTo>
                    <a:pt x="731" y="104"/>
                  </a:lnTo>
                  <a:lnTo>
                    <a:pt x="731" y="0"/>
                  </a:lnTo>
                  <a:lnTo>
                    <a:pt x="627" y="0"/>
                  </a:lnTo>
                  <a:lnTo>
                    <a:pt x="627" y="31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60" name="Google Shape;560;p39"/>
          <p:cNvSpPr txBox="1"/>
          <p:nvPr/>
        </p:nvSpPr>
        <p:spPr>
          <a:xfrm>
            <a:off x="731825" y="2317275"/>
            <a:ext cx="1524000" cy="403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400"/>
              <a:buFont typeface="Arial"/>
              <a:buNone/>
            </a:pPr>
            <a:r>
              <a:rPr b="1" i="0" lang="en" sz="1400" u="none" cap="none" strike="noStrike">
                <a:solidFill>
                  <a:srgbClr val="666666"/>
                </a:solidFill>
                <a:latin typeface="Google Sans"/>
                <a:ea typeface="Google Sans"/>
                <a:cs typeface="Google Sans"/>
                <a:sym typeface="Google Sans"/>
              </a:rPr>
              <a:t>Metrics &amp; Monitoring</a:t>
            </a:r>
            <a:endParaRPr b="0" i="0" sz="1400" u="none" cap="none" strike="noStrike">
              <a:solidFill>
                <a:srgbClr val="666666"/>
              </a:solidFill>
              <a:latin typeface="Google Sans"/>
              <a:ea typeface="Google Sans"/>
              <a:cs typeface="Google Sans"/>
              <a:sym typeface="Google Sans"/>
            </a:endParaRPr>
          </a:p>
        </p:txBody>
      </p:sp>
      <p:sp>
        <p:nvSpPr>
          <p:cNvPr id="561" name="Google Shape;561;p39"/>
          <p:cNvSpPr txBox="1"/>
          <p:nvPr/>
        </p:nvSpPr>
        <p:spPr>
          <a:xfrm>
            <a:off x="2375450" y="2317275"/>
            <a:ext cx="1524000" cy="403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400"/>
              <a:buFont typeface="Arial"/>
              <a:buNone/>
            </a:pPr>
            <a:r>
              <a:rPr b="1" i="0" lang="en" sz="1400" u="none" cap="none" strike="noStrike">
                <a:solidFill>
                  <a:srgbClr val="666666"/>
                </a:solidFill>
                <a:latin typeface="Google Sans"/>
                <a:ea typeface="Google Sans"/>
                <a:cs typeface="Google Sans"/>
                <a:sym typeface="Google Sans"/>
              </a:rPr>
              <a:t>Capacity Planning</a:t>
            </a:r>
            <a:endParaRPr b="0" i="0" sz="1400" u="none" cap="none" strike="noStrike">
              <a:solidFill>
                <a:srgbClr val="666666"/>
              </a:solidFill>
              <a:latin typeface="Google Sans"/>
              <a:ea typeface="Google Sans"/>
              <a:cs typeface="Google Sans"/>
              <a:sym typeface="Google Sans"/>
            </a:endParaRPr>
          </a:p>
        </p:txBody>
      </p:sp>
      <p:sp>
        <p:nvSpPr>
          <p:cNvPr id="562" name="Google Shape;562;p39"/>
          <p:cNvSpPr txBox="1"/>
          <p:nvPr/>
        </p:nvSpPr>
        <p:spPr>
          <a:xfrm>
            <a:off x="5743122" y="2317275"/>
            <a:ext cx="1524000" cy="403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400"/>
              <a:buFont typeface="Arial"/>
              <a:buNone/>
            </a:pPr>
            <a:r>
              <a:rPr b="1" i="0" lang="en" sz="1400" u="none" cap="none" strike="noStrike">
                <a:solidFill>
                  <a:srgbClr val="666666"/>
                </a:solidFill>
                <a:latin typeface="Google Sans"/>
                <a:ea typeface="Google Sans"/>
                <a:cs typeface="Google Sans"/>
                <a:sym typeface="Google Sans"/>
              </a:rPr>
              <a:t>Emergency Response</a:t>
            </a:r>
            <a:endParaRPr b="0" i="0" sz="1400" u="none" cap="none" strike="noStrike">
              <a:solidFill>
                <a:srgbClr val="666666"/>
              </a:solidFill>
              <a:latin typeface="Google Sans"/>
              <a:ea typeface="Google Sans"/>
              <a:cs typeface="Google Sans"/>
              <a:sym typeface="Google Sans"/>
            </a:endParaRPr>
          </a:p>
        </p:txBody>
      </p:sp>
      <p:sp>
        <p:nvSpPr>
          <p:cNvPr id="563" name="Google Shape;563;p39"/>
          <p:cNvSpPr txBox="1"/>
          <p:nvPr/>
        </p:nvSpPr>
        <p:spPr>
          <a:xfrm>
            <a:off x="4098300" y="2317275"/>
            <a:ext cx="1524000" cy="403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400"/>
              <a:buFont typeface="Arial"/>
              <a:buNone/>
            </a:pPr>
            <a:r>
              <a:rPr b="1" i="0" lang="en" sz="1400" u="none" cap="none" strike="noStrike">
                <a:solidFill>
                  <a:srgbClr val="666666"/>
                </a:solidFill>
                <a:latin typeface="Google Sans"/>
                <a:ea typeface="Google Sans"/>
                <a:cs typeface="Google Sans"/>
                <a:sym typeface="Google Sans"/>
              </a:rPr>
              <a:t>Change Management</a:t>
            </a:r>
            <a:endParaRPr b="1" i="0" sz="1400" u="none" cap="none" strike="noStrike">
              <a:solidFill>
                <a:srgbClr val="666666"/>
              </a:solidFill>
              <a:latin typeface="Google Sans"/>
              <a:ea typeface="Google Sans"/>
              <a:cs typeface="Google Sans"/>
              <a:sym typeface="Google Sans"/>
            </a:endParaRPr>
          </a:p>
        </p:txBody>
      </p:sp>
      <p:sp>
        <p:nvSpPr>
          <p:cNvPr id="564" name="Google Shape;564;p39"/>
          <p:cNvSpPr txBox="1"/>
          <p:nvPr/>
        </p:nvSpPr>
        <p:spPr>
          <a:xfrm>
            <a:off x="7216575" y="2318245"/>
            <a:ext cx="1524000" cy="403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400"/>
              <a:buFont typeface="Arial"/>
              <a:buNone/>
            </a:pPr>
            <a:r>
              <a:rPr b="1" i="0" lang="en" sz="1400" u="none" cap="none" strike="noStrike">
                <a:solidFill>
                  <a:srgbClr val="666666"/>
                </a:solidFill>
                <a:latin typeface="Google Sans"/>
                <a:ea typeface="Google Sans"/>
                <a:cs typeface="Google Sans"/>
                <a:sym typeface="Google Sans"/>
              </a:rPr>
              <a:t>Culture</a:t>
            </a:r>
            <a:endParaRPr b="0" i="0" sz="1400" u="none" cap="none" strike="noStrike">
              <a:solidFill>
                <a:srgbClr val="666666"/>
              </a:solidFill>
              <a:latin typeface="Google Sans"/>
              <a:ea typeface="Google Sans"/>
              <a:cs typeface="Google Sans"/>
              <a:sym typeface="Google Sans"/>
            </a:endParaRPr>
          </a:p>
        </p:txBody>
      </p:sp>
      <p:cxnSp>
        <p:nvCxnSpPr>
          <p:cNvPr id="565" name="Google Shape;565;p39"/>
          <p:cNvCxnSpPr/>
          <p:nvPr/>
        </p:nvCxnSpPr>
        <p:spPr>
          <a:xfrm>
            <a:off x="2270838" y="2374575"/>
            <a:ext cx="0" cy="1294800"/>
          </a:xfrm>
          <a:prstGeom prst="straightConnector1">
            <a:avLst/>
          </a:prstGeom>
          <a:noFill/>
          <a:ln cap="flat" cmpd="sng" w="9525">
            <a:solidFill>
              <a:srgbClr val="999999"/>
            </a:solidFill>
            <a:prstDash val="dot"/>
            <a:round/>
            <a:headEnd len="sm" w="sm" type="none"/>
            <a:tailEnd len="sm" w="sm" type="none"/>
          </a:ln>
        </p:spPr>
      </p:cxnSp>
      <p:cxnSp>
        <p:nvCxnSpPr>
          <p:cNvPr id="566" name="Google Shape;566;p39"/>
          <p:cNvCxnSpPr/>
          <p:nvPr/>
        </p:nvCxnSpPr>
        <p:spPr>
          <a:xfrm>
            <a:off x="4004059" y="2379125"/>
            <a:ext cx="0" cy="1290300"/>
          </a:xfrm>
          <a:prstGeom prst="straightConnector1">
            <a:avLst/>
          </a:prstGeom>
          <a:noFill/>
          <a:ln cap="flat" cmpd="sng" w="9525">
            <a:solidFill>
              <a:srgbClr val="999999"/>
            </a:solidFill>
            <a:prstDash val="dot"/>
            <a:round/>
            <a:headEnd len="sm" w="sm" type="none"/>
            <a:tailEnd len="sm" w="sm" type="none"/>
          </a:ln>
        </p:spPr>
      </p:cxnSp>
      <p:cxnSp>
        <p:nvCxnSpPr>
          <p:cNvPr id="567" name="Google Shape;567;p39"/>
          <p:cNvCxnSpPr/>
          <p:nvPr/>
        </p:nvCxnSpPr>
        <p:spPr>
          <a:xfrm>
            <a:off x="5716541" y="2374575"/>
            <a:ext cx="0" cy="1294800"/>
          </a:xfrm>
          <a:prstGeom prst="straightConnector1">
            <a:avLst/>
          </a:prstGeom>
          <a:noFill/>
          <a:ln cap="flat" cmpd="sng" w="9525">
            <a:solidFill>
              <a:srgbClr val="999999"/>
            </a:solidFill>
            <a:prstDash val="dot"/>
            <a:round/>
            <a:headEnd len="sm" w="sm" type="none"/>
            <a:tailEnd len="sm" w="sm" type="none"/>
          </a:ln>
        </p:spPr>
      </p:cxnSp>
      <p:cxnSp>
        <p:nvCxnSpPr>
          <p:cNvPr id="568" name="Google Shape;568;p39"/>
          <p:cNvCxnSpPr/>
          <p:nvPr/>
        </p:nvCxnSpPr>
        <p:spPr>
          <a:xfrm>
            <a:off x="7187438" y="2379125"/>
            <a:ext cx="0" cy="1290300"/>
          </a:xfrm>
          <a:prstGeom prst="straightConnector1">
            <a:avLst/>
          </a:prstGeom>
          <a:noFill/>
          <a:ln cap="flat" cmpd="sng" w="9525">
            <a:solidFill>
              <a:srgbClr val="999999"/>
            </a:solidFill>
            <a:prstDash val="dot"/>
            <a:round/>
            <a:headEnd len="sm" w="sm" type="none"/>
            <a:tailEnd len="sm" w="sm" type="none"/>
          </a:ln>
        </p:spPr>
      </p:cxnSp>
      <p:sp>
        <p:nvSpPr>
          <p:cNvPr id="569" name="Google Shape;569;p39"/>
          <p:cNvSpPr txBox="1"/>
          <p:nvPr/>
        </p:nvSpPr>
        <p:spPr>
          <a:xfrm>
            <a:off x="7073409" y="3010475"/>
            <a:ext cx="2070600" cy="576900"/>
          </a:xfrm>
          <a:prstGeom prst="rect">
            <a:avLst/>
          </a:prstGeom>
          <a:noFill/>
          <a:ln>
            <a:noFill/>
          </a:ln>
        </p:spPr>
        <p:txBody>
          <a:bodyPr anchorCtr="0" anchor="t" bIns="45700" lIns="91425" spcFirstLastPara="1" rIns="91425" wrap="square" tIns="45700">
            <a:noAutofit/>
          </a:bodyPr>
          <a:lstStyle/>
          <a:p>
            <a:pPr indent="-279400" lvl="0" marL="457200" marR="0" rtl="0" algn="l">
              <a:lnSpc>
                <a:spcPct val="115000"/>
              </a:lnSpc>
              <a:spcBef>
                <a:spcPts val="0"/>
              </a:spcBef>
              <a:spcAft>
                <a:spcPts val="0"/>
              </a:spcAft>
              <a:buClr>
                <a:srgbClr val="4285F4"/>
              </a:buClr>
              <a:buSzPts val="800"/>
              <a:buFont typeface="Google Sans"/>
              <a:buChar char="●"/>
            </a:pPr>
            <a:r>
              <a:rPr b="0" i="0" lang="en" sz="1100" u="none" cap="none" strike="noStrike">
                <a:solidFill>
                  <a:srgbClr val="414141"/>
                </a:solidFill>
                <a:latin typeface="Google Sans"/>
                <a:ea typeface="Google Sans"/>
                <a:cs typeface="Google Sans"/>
                <a:sym typeface="Google Sans"/>
              </a:rPr>
              <a:t>Toil management</a:t>
            </a:r>
            <a:endParaRPr b="0" i="0" sz="1100" u="none" cap="none" strike="noStrike">
              <a:solidFill>
                <a:srgbClr val="414141"/>
              </a:solidFill>
              <a:latin typeface="Google Sans"/>
              <a:ea typeface="Google Sans"/>
              <a:cs typeface="Google Sans"/>
              <a:sym typeface="Google Sans"/>
            </a:endParaRPr>
          </a:p>
          <a:p>
            <a:pPr indent="-279400" lvl="0" marL="457200" marR="0" rtl="0" algn="l">
              <a:lnSpc>
                <a:spcPct val="115000"/>
              </a:lnSpc>
              <a:spcBef>
                <a:spcPts val="0"/>
              </a:spcBef>
              <a:spcAft>
                <a:spcPts val="0"/>
              </a:spcAft>
              <a:buClr>
                <a:srgbClr val="4285F4"/>
              </a:buClr>
              <a:buSzPts val="800"/>
              <a:buFont typeface="Google Sans"/>
              <a:buChar char="●"/>
            </a:pPr>
            <a:r>
              <a:rPr b="0" i="0" lang="en" sz="1100" u="none" cap="none" strike="noStrike">
                <a:solidFill>
                  <a:srgbClr val="414141"/>
                </a:solidFill>
                <a:latin typeface="Google Sans"/>
                <a:ea typeface="Google Sans"/>
                <a:cs typeface="Google Sans"/>
                <a:sym typeface="Google Sans"/>
              </a:rPr>
              <a:t>Engineering alignment</a:t>
            </a:r>
            <a:endParaRPr b="0" i="0" sz="1100" u="none" cap="none" strike="noStrike">
              <a:solidFill>
                <a:srgbClr val="414141"/>
              </a:solidFill>
              <a:latin typeface="Google Sans"/>
              <a:ea typeface="Google Sans"/>
              <a:cs typeface="Google Sans"/>
              <a:sym typeface="Google Sans"/>
            </a:endParaRPr>
          </a:p>
          <a:p>
            <a:pPr indent="-279400" lvl="0" marL="457200" marR="0" rtl="0" algn="l">
              <a:lnSpc>
                <a:spcPct val="115000"/>
              </a:lnSpc>
              <a:spcBef>
                <a:spcPts val="0"/>
              </a:spcBef>
              <a:spcAft>
                <a:spcPts val="0"/>
              </a:spcAft>
              <a:buClr>
                <a:srgbClr val="4285F4"/>
              </a:buClr>
              <a:buSzPts val="800"/>
              <a:buFont typeface="Google Sans"/>
              <a:buChar char="●"/>
            </a:pPr>
            <a:r>
              <a:rPr b="0" i="0" lang="en" sz="1100" u="none" cap="none" strike="noStrike">
                <a:solidFill>
                  <a:srgbClr val="414141"/>
                </a:solidFill>
                <a:latin typeface="Google Sans"/>
                <a:ea typeface="Google Sans"/>
                <a:cs typeface="Google Sans"/>
                <a:sym typeface="Google Sans"/>
              </a:rPr>
              <a:t>Blamelessness</a:t>
            </a:r>
            <a:endParaRPr b="0" i="0" sz="1100" u="none" cap="none" strike="noStrike">
              <a:solidFill>
                <a:srgbClr val="414141"/>
              </a:solidFill>
              <a:latin typeface="Google Sans"/>
              <a:ea typeface="Google Sans"/>
              <a:cs typeface="Google Sans"/>
              <a:sym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40"/>
          <p:cNvSpPr txBox="1"/>
          <p:nvPr>
            <p:ph type="title"/>
          </p:nvPr>
        </p:nvSpPr>
        <p:spPr>
          <a:xfrm>
            <a:off x="761950" y="809575"/>
            <a:ext cx="6311100" cy="3522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Google Sans"/>
                <a:ea typeface="Google Sans"/>
                <a:cs typeface="Google Sans"/>
                <a:sym typeface="Google Sans"/>
              </a:rPr>
              <a:t>Why not both? SRE implements DevOps</a:t>
            </a:r>
            <a:endParaRPr b="1" i="0" sz="2400" u="none" cap="none" strike="noStrike">
              <a:solidFill>
                <a:schemeClr val="dk1"/>
              </a:solidFill>
              <a:latin typeface="Google Sans"/>
              <a:ea typeface="Google Sans"/>
              <a:cs typeface="Google Sans"/>
              <a:sym typeface="Google Sans"/>
            </a:endParaRPr>
          </a:p>
        </p:txBody>
      </p:sp>
      <p:sp>
        <p:nvSpPr>
          <p:cNvPr id="575" name="Google Shape;575;p40"/>
          <p:cNvSpPr txBox="1"/>
          <p:nvPr/>
        </p:nvSpPr>
        <p:spPr>
          <a:xfrm>
            <a:off x="7468050" y="3001875"/>
            <a:ext cx="1591200" cy="5769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1000"/>
              </a:spcAft>
              <a:buClr>
                <a:srgbClr val="000000"/>
              </a:buClr>
              <a:buSzPts val="1000"/>
              <a:buFont typeface="Arial"/>
              <a:buNone/>
            </a:pPr>
            <a:r>
              <a:rPr b="0" i="0" lang="en" sz="1000" u="none" cap="none" strike="noStrike">
                <a:solidFill>
                  <a:srgbClr val="414141"/>
                </a:solidFill>
                <a:latin typeface="Google Sans"/>
                <a:ea typeface="Google Sans"/>
                <a:cs typeface="Google Sans"/>
                <a:sym typeface="Google Sans"/>
              </a:rPr>
              <a:t>Measure toil and reliability</a:t>
            </a:r>
            <a:endParaRPr b="0" i="0" sz="1000" u="none" cap="none" strike="noStrike">
              <a:solidFill>
                <a:srgbClr val="414141"/>
              </a:solidFill>
              <a:latin typeface="Google Sans"/>
              <a:ea typeface="Google Sans"/>
              <a:cs typeface="Google Sans"/>
              <a:sym typeface="Google Sans"/>
            </a:endParaRPr>
          </a:p>
        </p:txBody>
      </p:sp>
      <p:sp>
        <p:nvSpPr>
          <p:cNvPr id="576" name="Google Shape;576;p40"/>
          <p:cNvSpPr txBox="1"/>
          <p:nvPr/>
        </p:nvSpPr>
        <p:spPr>
          <a:xfrm>
            <a:off x="685756" y="3169475"/>
            <a:ext cx="1524000" cy="7896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1000"/>
              </a:spcAft>
              <a:buClr>
                <a:srgbClr val="000000"/>
              </a:buClr>
              <a:buSzPts val="1000"/>
              <a:buFont typeface="Arial"/>
              <a:buNone/>
            </a:pPr>
            <a:r>
              <a:rPr b="0" i="0" lang="en" sz="1000" u="none" cap="none" strike="noStrike">
                <a:solidFill>
                  <a:srgbClr val="414141"/>
                </a:solidFill>
                <a:latin typeface="Google Sans"/>
                <a:ea typeface="Google Sans"/>
                <a:cs typeface="Google Sans"/>
                <a:sym typeface="Google Sans"/>
              </a:rPr>
              <a:t>Share ownership</a:t>
            </a:r>
            <a:endParaRPr b="0" i="0" sz="1000" u="none" cap="none" strike="noStrike">
              <a:solidFill>
                <a:srgbClr val="434343"/>
              </a:solidFill>
              <a:latin typeface="Google Sans"/>
              <a:ea typeface="Google Sans"/>
              <a:cs typeface="Google Sans"/>
              <a:sym typeface="Google Sans"/>
            </a:endParaRPr>
          </a:p>
        </p:txBody>
      </p:sp>
      <p:sp>
        <p:nvSpPr>
          <p:cNvPr id="577" name="Google Shape;577;p40"/>
          <p:cNvSpPr txBox="1"/>
          <p:nvPr/>
        </p:nvSpPr>
        <p:spPr>
          <a:xfrm>
            <a:off x="2257651" y="3001875"/>
            <a:ext cx="1379100" cy="7896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1000"/>
              </a:spcAft>
              <a:buClr>
                <a:srgbClr val="000000"/>
              </a:buClr>
              <a:buSzPts val="1000"/>
              <a:buFont typeface="Arial"/>
              <a:buNone/>
            </a:pPr>
            <a:r>
              <a:rPr b="0" i="0" lang="en" sz="1000" u="none" cap="none" strike="noStrike">
                <a:solidFill>
                  <a:srgbClr val="414141"/>
                </a:solidFill>
                <a:latin typeface="Google Sans"/>
                <a:ea typeface="Google Sans"/>
                <a:cs typeface="Google Sans"/>
                <a:sym typeface="Google Sans"/>
              </a:rPr>
              <a:t>Error budgets</a:t>
            </a:r>
            <a:br>
              <a:rPr b="0" i="0" lang="en" sz="1000" u="none" cap="none" strike="noStrike">
                <a:solidFill>
                  <a:srgbClr val="414141"/>
                </a:solidFill>
                <a:latin typeface="Google Sans"/>
                <a:ea typeface="Google Sans"/>
                <a:cs typeface="Google Sans"/>
                <a:sym typeface="Google Sans"/>
              </a:rPr>
            </a:br>
            <a:r>
              <a:rPr b="0" i="0" lang="en" sz="1000" u="none" cap="none" strike="noStrike">
                <a:solidFill>
                  <a:srgbClr val="414141"/>
                </a:solidFill>
                <a:latin typeface="Google Sans"/>
                <a:ea typeface="Google Sans"/>
                <a:cs typeface="Google Sans"/>
                <a:sym typeface="Google Sans"/>
              </a:rPr>
              <a:t>&amp; blameless postmortems</a:t>
            </a:r>
            <a:endParaRPr b="0" i="0" sz="1000" u="none" cap="none" strike="noStrike">
              <a:solidFill>
                <a:srgbClr val="434343"/>
              </a:solidFill>
              <a:latin typeface="Google Sans"/>
              <a:ea typeface="Google Sans"/>
              <a:cs typeface="Google Sans"/>
              <a:sym typeface="Google Sans"/>
            </a:endParaRPr>
          </a:p>
        </p:txBody>
      </p:sp>
      <p:sp>
        <p:nvSpPr>
          <p:cNvPr id="578" name="Google Shape;578;p40"/>
          <p:cNvSpPr txBox="1"/>
          <p:nvPr/>
        </p:nvSpPr>
        <p:spPr>
          <a:xfrm>
            <a:off x="3892827" y="3001875"/>
            <a:ext cx="1480500" cy="7896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1000"/>
              </a:spcAft>
              <a:buClr>
                <a:srgbClr val="000000"/>
              </a:buClr>
              <a:buSzPts val="1000"/>
              <a:buFont typeface="Arial"/>
              <a:buNone/>
            </a:pPr>
            <a:r>
              <a:rPr b="0" i="0" lang="en" sz="1000" u="none" cap="none" strike="noStrike">
                <a:solidFill>
                  <a:srgbClr val="414141"/>
                </a:solidFill>
                <a:latin typeface="Google Sans"/>
                <a:ea typeface="Google Sans"/>
                <a:cs typeface="Google Sans"/>
                <a:sym typeface="Google Sans"/>
              </a:rPr>
              <a:t>Reduce cost of failure</a:t>
            </a:r>
            <a:endParaRPr b="0" i="0" sz="1000" u="none" cap="none" strike="noStrike">
              <a:solidFill>
                <a:srgbClr val="434343"/>
              </a:solidFill>
              <a:latin typeface="Google Sans"/>
              <a:ea typeface="Google Sans"/>
              <a:cs typeface="Google Sans"/>
              <a:sym typeface="Google Sans"/>
            </a:endParaRPr>
          </a:p>
        </p:txBody>
      </p:sp>
      <p:sp>
        <p:nvSpPr>
          <p:cNvPr id="579" name="Google Shape;579;p40"/>
          <p:cNvSpPr txBox="1"/>
          <p:nvPr/>
        </p:nvSpPr>
        <p:spPr>
          <a:xfrm>
            <a:off x="5694000" y="3001875"/>
            <a:ext cx="1379100" cy="7896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1000"/>
              </a:spcAft>
              <a:buClr>
                <a:srgbClr val="000000"/>
              </a:buClr>
              <a:buSzPts val="1000"/>
              <a:buFont typeface="Arial"/>
              <a:buNone/>
            </a:pPr>
            <a:r>
              <a:rPr b="0" i="0" lang="en" sz="1000" u="none" cap="none" strike="noStrike">
                <a:solidFill>
                  <a:srgbClr val="414141"/>
                </a:solidFill>
                <a:latin typeface="Google Sans"/>
                <a:ea typeface="Google Sans"/>
                <a:cs typeface="Google Sans"/>
                <a:sym typeface="Google Sans"/>
              </a:rPr>
              <a:t>Automate common cases</a:t>
            </a:r>
            <a:endParaRPr b="0" i="0" sz="1000" u="none" cap="none" strike="noStrike">
              <a:solidFill>
                <a:srgbClr val="434343"/>
              </a:solidFill>
              <a:latin typeface="Google Sans"/>
              <a:ea typeface="Google Sans"/>
              <a:cs typeface="Google Sans"/>
              <a:sym typeface="Google Sans"/>
            </a:endParaRPr>
          </a:p>
        </p:txBody>
      </p:sp>
      <p:sp>
        <p:nvSpPr>
          <p:cNvPr id="580" name="Google Shape;580;p40"/>
          <p:cNvSpPr/>
          <p:nvPr/>
        </p:nvSpPr>
        <p:spPr>
          <a:xfrm>
            <a:off x="790928" y="1807693"/>
            <a:ext cx="486300" cy="4869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0"/>
          <p:cNvSpPr/>
          <p:nvPr/>
        </p:nvSpPr>
        <p:spPr>
          <a:xfrm>
            <a:off x="2393300" y="1799875"/>
            <a:ext cx="486300" cy="4959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0"/>
          <p:cNvSpPr/>
          <p:nvPr/>
        </p:nvSpPr>
        <p:spPr>
          <a:xfrm>
            <a:off x="3995682" y="1784593"/>
            <a:ext cx="512700" cy="5127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0"/>
          <p:cNvSpPr/>
          <p:nvPr/>
        </p:nvSpPr>
        <p:spPr>
          <a:xfrm>
            <a:off x="5745194" y="1790805"/>
            <a:ext cx="500100" cy="5004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0"/>
          <p:cNvSpPr/>
          <p:nvPr/>
        </p:nvSpPr>
        <p:spPr>
          <a:xfrm>
            <a:off x="7570537" y="1786252"/>
            <a:ext cx="509100" cy="509400"/>
          </a:xfrm>
          <a:prstGeom prst="ellipse">
            <a:avLst/>
          </a:pr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0"/>
          <p:cNvSpPr txBox="1"/>
          <p:nvPr/>
        </p:nvSpPr>
        <p:spPr>
          <a:xfrm>
            <a:off x="702725" y="2317275"/>
            <a:ext cx="1651200" cy="68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400"/>
              <a:buFont typeface="Arial"/>
              <a:buNone/>
            </a:pPr>
            <a:r>
              <a:rPr b="1" i="0" lang="en" sz="1400" u="none" cap="none" strike="noStrike">
                <a:solidFill>
                  <a:srgbClr val="666666"/>
                </a:solidFill>
                <a:latin typeface="Google Sans"/>
                <a:ea typeface="Google Sans"/>
                <a:cs typeface="Google Sans"/>
                <a:sym typeface="Google Sans"/>
              </a:rPr>
              <a:t>Reduce organizational   silos</a:t>
            </a:r>
            <a:endParaRPr b="0" i="0" sz="1400" u="none" cap="none" strike="noStrike">
              <a:solidFill>
                <a:srgbClr val="666666"/>
              </a:solidFill>
              <a:latin typeface="Google Sans"/>
              <a:ea typeface="Google Sans"/>
              <a:cs typeface="Google Sans"/>
              <a:sym typeface="Google Sans"/>
            </a:endParaRPr>
          </a:p>
        </p:txBody>
      </p:sp>
      <p:sp>
        <p:nvSpPr>
          <p:cNvPr id="586" name="Google Shape;586;p40"/>
          <p:cNvSpPr txBox="1"/>
          <p:nvPr/>
        </p:nvSpPr>
        <p:spPr>
          <a:xfrm>
            <a:off x="2288025" y="2317275"/>
            <a:ext cx="1524000" cy="403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400"/>
              <a:buFont typeface="Arial"/>
              <a:buNone/>
            </a:pPr>
            <a:r>
              <a:rPr b="1" i="0" lang="en" sz="1400" u="none" cap="none" strike="noStrike">
                <a:solidFill>
                  <a:srgbClr val="666666"/>
                </a:solidFill>
                <a:latin typeface="Google Sans"/>
                <a:ea typeface="Google Sans"/>
                <a:cs typeface="Google Sans"/>
                <a:sym typeface="Google Sans"/>
              </a:rPr>
              <a:t>Accept failure </a:t>
            </a:r>
            <a:br>
              <a:rPr b="1" i="0" lang="en" sz="1400" u="none" cap="none" strike="noStrike">
                <a:solidFill>
                  <a:srgbClr val="666666"/>
                </a:solidFill>
                <a:latin typeface="Google Sans"/>
                <a:ea typeface="Google Sans"/>
                <a:cs typeface="Google Sans"/>
                <a:sym typeface="Google Sans"/>
              </a:rPr>
            </a:br>
            <a:r>
              <a:rPr b="1" i="0" lang="en" sz="1400" u="none" cap="none" strike="noStrike">
                <a:solidFill>
                  <a:srgbClr val="666666"/>
                </a:solidFill>
                <a:latin typeface="Google Sans"/>
                <a:ea typeface="Google Sans"/>
                <a:cs typeface="Google Sans"/>
                <a:sym typeface="Google Sans"/>
              </a:rPr>
              <a:t>as normal</a:t>
            </a:r>
            <a:endParaRPr b="0" i="0" sz="1400" u="none" cap="none" strike="noStrike">
              <a:solidFill>
                <a:srgbClr val="666666"/>
              </a:solidFill>
              <a:latin typeface="Google Sans"/>
              <a:ea typeface="Google Sans"/>
              <a:cs typeface="Google Sans"/>
              <a:sym typeface="Google Sans"/>
            </a:endParaRPr>
          </a:p>
        </p:txBody>
      </p:sp>
      <p:sp>
        <p:nvSpPr>
          <p:cNvPr id="587" name="Google Shape;587;p40"/>
          <p:cNvSpPr txBox="1"/>
          <p:nvPr/>
        </p:nvSpPr>
        <p:spPr>
          <a:xfrm>
            <a:off x="5670002" y="2335500"/>
            <a:ext cx="1743300" cy="78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400"/>
              <a:buFont typeface="Arial"/>
              <a:buNone/>
            </a:pPr>
            <a:r>
              <a:rPr b="1" i="0" lang="en" sz="1400" u="none" cap="none" strike="noStrike">
                <a:solidFill>
                  <a:srgbClr val="666666"/>
                </a:solidFill>
                <a:latin typeface="Google Sans"/>
                <a:ea typeface="Google Sans"/>
                <a:cs typeface="Google Sans"/>
                <a:sym typeface="Google Sans"/>
              </a:rPr>
              <a:t>Leverage  tooling</a:t>
            </a:r>
            <a:br>
              <a:rPr b="1" i="0" lang="en" sz="1400" u="none" cap="none" strike="noStrike">
                <a:solidFill>
                  <a:srgbClr val="666666"/>
                </a:solidFill>
                <a:latin typeface="Google Sans"/>
                <a:ea typeface="Google Sans"/>
                <a:cs typeface="Google Sans"/>
                <a:sym typeface="Google Sans"/>
              </a:rPr>
            </a:br>
            <a:r>
              <a:rPr b="1" i="0" lang="en" sz="1400" u="none" cap="none" strike="noStrike">
                <a:solidFill>
                  <a:srgbClr val="666666"/>
                </a:solidFill>
                <a:latin typeface="Google Sans"/>
                <a:ea typeface="Google Sans"/>
                <a:cs typeface="Google Sans"/>
                <a:sym typeface="Google Sans"/>
              </a:rPr>
              <a:t>and automation</a:t>
            </a:r>
            <a:endParaRPr b="0" i="0" sz="1400" u="none" cap="none" strike="noStrike">
              <a:solidFill>
                <a:srgbClr val="666666"/>
              </a:solidFill>
              <a:latin typeface="Google Sans"/>
              <a:ea typeface="Google Sans"/>
              <a:cs typeface="Google Sans"/>
              <a:sym typeface="Google Sans"/>
            </a:endParaRPr>
          </a:p>
        </p:txBody>
      </p:sp>
      <p:sp>
        <p:nvSpPr>
          <p:cNvPr id="588" name="Google Shape;588;p40"/>
          <p:cNvSpPr txBox="1"/>
          <p:nvPr/>
        </p:nvSpPr>
        <p:spPr>
          <a:xfrm>
            <a:off x="3890288" y="2338600"/>
            <a:ext cx="1651200" cy="78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400"/>
              <a:buFont typeface="Arial"/>
              <a:buNone/>
            </a:pPr>
            <a:r>
              <a:rPr b="1" i="0" lang="en" sz="1400" u="none" cap="none" strike="noStrike">
                <a:solidFill>
                  <a:srgbClr val="666666"/>
                </a:solidFill>
                <a:latin typeface="Google Sans"/>
                <a:ea typeface="Google Sans"/>
                <a:cs typeface="Google Sans"/>
                <a:sym typeface="Google Sans"/>
              </a:rPr>
              <a:t>Implement gradual changes</a:t>
            </a:r>
            <a:endParaRPr b="1" i="0" sz="1400" u="none" cap="none" strike="noStrike">
              <a:solidFill>
                <a:srgbClr val="666666"/>
              </a:solidFill>
              <a:latin typeface="Google Sans"/>
              <a:ea typeface="Google Sans"/>
              <a:cs typeface="Google Sans"/>
              <a:sym typeface="Google Sans"/>
            </a:endParaRPr>
          </a:p>
        </p:txBody>
      </p:sp>
      <p:sp>
        <p:nvSpPr>
          <p:cNvPr id="589" name="Google Shape;589;p40"/>
          <p:cNvSpPr txBox="1"/>
          <p:nvPr/>
        </p:nvSpPr>
        <p:spPr>
          <a:xfrm>
            <a:off x="7477350" y="2327654"/>
            <a:ext cx="1524000" cy="70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400"/>
              <a:buFont typeface="Arial"/>
              <a:buNone/>
            </a:pPr>
            <a:r>
              <a:rPr b="1" i="0" lang="en" sz="1400" u="none" cap="none" strike="noStrike">
                <a:solidFill>
                  <a:srgbClr val="666666"/>
                </a:solidFill>
                <a:latin typeface="Google Sans"/>
                <a:ea typeface="Google Sans"/>
                <a:cs typeface="Google Sans"/>
                <a:sym typeface="Google Sans"/>
              </a:rPr>
              <a:t>Measure everything</a:t>
            </a:r>
            <a:endParaRPr b="0" i="0" sz="1400" u="none" cap="none" strike="noStrike">
              <a:solidFill>
                <a:srgbClr val="666666"/>
              </a:solidFill>
              <a:latin typeface="Google Sans"/>
              <a:ea typeface="Google Sans"/>
              <a:cs typeface="Google Sans"/>
              <a:sym typeface="Google Sans"/>
            </a:endParaRPr>
          </a:p>
        </p:txBody>
      </p:sp>
      <p:cxnSp>
        <p:nvCxnSpPr>
          <p:cNvPr id="590" name="Google Shape;590;p40"/>
          <p:cNvCxnSpPr/>
          <p:nvPr/>
        </p:nvCxnSpPr>
        <p:spPr>
          <a:xfrm>
            <a:off x="2209738" y="2376875"/>
            <a:ext cx="0" cy="1294800"/>
          </a:xfrm>
          <a:prstGeom prst="straightConnector1">
            <a:avLst/>
          </a:prstGeom>
          <a:noFill/>
          <a:ln cap="flat" cmpd="sng" w="9525">
            <a:solidFill>
              <a:srgbClr val="999999"/>
            </a:solidFill>
            <a:prstDash val="dot"/>
            <a:round/>
            <a:headEnd len="sm" w="sm" type="none"/>
            <a:tailEnd len="sm" w="sm" type="none"/>
          </a:ln>
        </p:spPr>
      </p:cxnSp>
      <p:cxnSp>
        <p:nvCxnSpPr>
          <p:cNvPr id="591" name="Google Shape;591;p40"/>
          <p:cNvCxnSpPr/>
          <p:nvPr/>
        </p:nvCxnSpPr>
        <p:spPr>
          <a:xfrm>
            <a:off x="3818372" y="2379125"/>
            <a:ext cx="0" cy="1290300"/>
          </a:xfrm>
          <a:prstGeom prst="straightConnector1">
            <a:avLst/>
          </a:prstGeom>
          <a:noFill/>
          <a:ln cap="flat" cmpd="sng" w="9525">
            <a:solidFill>
              <a:srgbClr val="999999"/>
            </a:solidFill>
            <a:prstDash val="dot"/>
            <a:round/>
            <a:headEnd len="sm" w="sm" type="none"/>
            <a:tailEnd len="sm" w="sm" type="none"/>
          </a:ln>
        </p:spPr>
      </p:cxnSp>
      <p:cxnSp>
        <p:nvCxnSpPr>
          <p:cNvPr id="592" name="Google Shape;592;p40"/>
          <p:cNvCxnSpPr/>
          <p:nvPr/>
        </p:nvCxnSpPr>
        <p:spPr>
          <a:xfrm>
            <a:off x="5552391" y="2376875"/>
            <a:ext cx="0" cy="1294800"/>
          </a:xfrm>
          <a:prstGeom prst="straightConnector1">
            <a:avLst/>
          </a:prstGeom>
          <a:noFill/>
          <a:ln cap="flat" cmpd="sng" w="9525">
            <a:solidFill>
              <a:srgbClr val="999999"/>
            </a:solidFill>
            <a:prstDash val="dot"/>
            <a:round/>
            <a:headEnd len="sm" w="sm" type="none"/>
            <a:tailEnd len="sm" w="sm" type="none"/>
          </a:ln>
        </p:spPr>
      </p:cxnSp>
      <p:cxnSp>
        <p:nvCxnSpPr>
          <p:cNvPr id="593" name="Google Shape;593;p40"/>
          <p:cNvCxnSpPr/>
          <p:nvPr/>
        </p:nvCxnSpPr>
        <p:spPr>
          <a:xfrm>
            <a:off x="7359675" y="2379125"/>
            <a:ext cx="0" cy="1290300"/>
          </a:xfrm>
          <a:prstGeom prst="straightConnector1">
            <a:avLst/>
          </a:prstGeom>
          <a:noFill/>
          <a:ln cap="flat" cmpd="sng" w="9525">
            <a:solidFill>
              <a:srgbClr val="999999"/>
            </a:solidFill>
            <a:prstDash val="dot"/>
            <a:round/>
            <a:headEnd len="sm" w="sm" type="none"/>
            <a:tailEnd len="sm" w="sm" type="none"/>
          </a:ln>
        </p:spPr>
      </p:cxnSp>
      <p:pic>
        <p:nvPicPr>
          <p:cNvPr id="594" name="Google Shape;594;p40"/>
          <p:cNvPicPr preferRelativeResize="0"/>
          <p:nvPr/>
        </p:nvPicPr>
        <p:blipFill rotWithShape="1">
          <a:blip r:embed="rId3">
            <a:alphaModFix/>
          </a:blip>
          <a:srcRect b="0" l="0" r="0" t="0"/>
          <a:stretch/>
        </p:blipFill>
        <p:spPr>
          <a:xfrm>
            <a:off x="922838" y="1939913"/>
            <a:ext cx="222475" cy="222475"/>
          </a:xfrm>
          <a:prstGeom prst="rect">
            <a:avLst/>
          </a:prstGeom>
          <a:noFill/>
          <a:ln>
            <a:noFill/>
          </a:ln>
        </p:spPr>
      </p:pic>
      <p:pic>
        <p:nvPicPr>
          <p:cNvPr id="595" name="Google Shape;595;p40"/>
          <p:cNvPicPr preferRelativeResize="0"/>
          <p:nvPr/>
        </p:nvPicPr>
        <p:blipFill rotWithShape="1">
          <a:blip r:embed="rId4">
            <a:alphaModFix/>
          </a:blip>
          <a:srcRect b="0" l="0" r="0" t="0"/>
          <a:stretch/>
        </p:blipFill>
        <p:spPr>
          <a:xfrm>
            <a:off x="2543088" y="1940838"/>
            <a:ext cx="200225" cy="200225"/>
          </a:xfrm>
          <a:prstGeom prst="rect">
            <a:avLst/>
          </a:prstGeom>
          <a:noFill/>
          <a:ln>
            <a:noFill/>
          </a:ln>
        </p:spPr>
      </p:pic>
      <p:pic>
        <p:nvPicPr>
          <p:cNvPr id="596" name="Google Shape;596;p40"/>
          <p:cNvPicPr preferRelativeResize="0"/>
          <p:nvPr/>
        </p:nvPicPr>
        <p:blipFill rotWithShape="1">
          <a:blip r:embed="rId5">
            <a:alphaModFix/>
          </a:blip>
          <a:srcRect b="0" l="0" r="0" t="0"/>
          <a:stretch/>
        </p:blipFill>
        <p:spPr>
          <a:xfrm>
            <a:off x="4140812" y="1929713"/>
            <a:ext cx="222475" cy="222475"/>
          </a:xfrm>
          <a:prstGeom prst="rect">
            <a:avLst/>
          </a:prstGeom>
          <a:noFill/>
          <a:ln>
            <a:noFill/>
          </a:ln>
        </p:spPr>
      </p:pic>
      <p:pic>
        <p:nvPicPr>
          <p:cNvPr id="597" name="Google Shape;597;p40"/>
          <p:cNvPicPr preferRelativeResize="0"/>
          <p:nvPr/>
        </p:nvPicPr>
        <p:blipFill rotWithShape="1">
          <a:blip r:embed="rId6">
            <a:alphaModFix/>
          </a:blip>
          <a:srcRect b="0" l="0" r="0" t="0"/>
          <a:stretch/>
        </p:blipFill>
        <p:spPr>
          <a:xfrm>
            <a:off x="5884002" y="1930927"/>
            <a:ext cx="222475" cy="220058"/>
          </a:xfrm>
          <a:prstGeom prst="rect">
            <a:avLst/>
          </a:prstGeom>
          <a:noFill/>
          <a:ln>
            <a:noFill/>
          </a:ln>
        </p:spPr>
      </p:pic>
      <p:pic>
        <p:nvPicPr>
          <p:cNvPr id="598" name="Google Shape;598;p40"/>
          <p:cNvPicPr preferRelativeResize="0"/>
          <p:nvPr/>
        </p:nvPicPr>
        <p:blipFill rotWithShape="1">
          <a:blip r:embed="rId7">
            <a:alphaModFix/>
          </a:blip>
          <a:srcRect b="0" l="0" r="0" t="0"/>
          <a:stretch/>
        </p:blipFill>
        <p:spPr>
          <a:xfrm>
            <a:off x="7695826" y="1911700"/>
            <a:ext cx="258500" cy="258500"/>
          </a:xfrm>
          <a:prstGeom prst="rect">
            <a:avLst/>
          </a:prstGeom>
          <a:noFill/>
          <a:ln>
            <a:noFill/>
          </a:ln>
        </p:spPr>
      </p:pic>
      <p:pic>
        <p:nvPicPr>
          <p:cNvPr id="599" name="Google Shape;599;p40"/>
          <p:cNvPicPr preferRelativeResize="0"/>
          <p:nvPr/>
        </p:nvPicPr>
        <p:blipFill>
          <a:blip r:embed="rId8">
            <a:alphaModFix/>
          </a:blip>
          <a:stretch>
            <a:fillRect/>
          </a:stretch>
        </p:blipFill>
        <p:spPr>
          <a:xfrm>
            <a:off x="7593075" y="3976425"/>
            <a:ext cx="1086150" cy="1086150"/>
          </a:xfrm>
          <a:prstGeom prst="rect">
            <a:avLst/>
          </a:prstGeom>
          <a:noFill/>
          <a:ln>
            <a:noFill/>
          </a:ln>
        </p:spPr>
      </p:pic>
      <p:sp>
        <p:nvSpPr>
          <p:cNvPr id="600" name="Google Shape;600;p40"/>
          <p:cNvSpPr txBox="1"/>
          <p:nvPr/>
        </p:nvSpPr>
        <p:spPr>
          <a:xfrm>
            <a:off x="5725475" y="4267200"/>
            <a:ext cx="19899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Learn more at:</a:t>
            </a:r>
            <a:endParaRPr/>
          </a:p>
          <a:p>
            <a:pPr indent="0" lvl="0" marL="0" rtl="0" algn="l">
              <a:spcBef>
                <a:spcPts val="0"/>
              </a:spcBef>
              <a:spcAft>
                <a:spcPts val="0"/>
              </a:spcAft>
              <a:buNone/>
            </a:pPr>
            <a:r>
              <a:rPr lang="en" u="sng">
                <a:solidFill>
                  <a:schemeClr val="hlink"/>
                </a:solidFill>
                <a:hlinkClick r:id="rId9"/>
              </a:rPr>
              <a:t>https://goo.gl/hTsZU3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41"/>
          <p:cNvSpPr txBox="1"/>
          <p:nvPr>
            <p:ph type="title"/>
          </p:nvPr>
        </p:nvSpPr>
        <p:spPr>
          <a:xfrm>
            <a:off x="761950" y="809375"/>
            <a:ext cx="5079900" cy="1762200"/>
          </a:xfrm>
          <a:prstGeom prst="rect">
            <a:avLst/>
          </a:prstGeom>
          <a:noFill/>
          <a:ln>
            <a:noFill/>
          </a:ln>
        </p:spPr>
        <p:txBody>
          <a:bodyPr anchorCtr="0" anchor="b" bIns="0" lIns="0" spcFirstLastPara="1" rIns="22860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Google Sans"/>
                <a:ea typeface="Google Sans"/>
                <a:cs typeface="Google Sans"/>
                <a:sym typeface="Google Sans"/>
              </a:rPr>
              <a:t>Why Enterprises</a:t>
            </a:r>
            <a:endParaRPr b="1" i="0" sz="3000" u="none" cap="none" strike="noStrike">
              <a:solidFill>
                <a:srgbClr val="FFFFFF"/>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Google Sans"/>
                <a:ea typeface="Google Sans"/>
                <a:cs typeface="Google Sans"/>
                <a:sym typeface="Google Sans"/>
              </a:rPr>
              <a:t>         SRE</a:t>
            </a:r>
            <a:endParaRPr b="1" i="0" sz="3000" u="none" cap="none" strike="noStrike">
              <a:solidFill>
                <a:srgbClr val="FFFFFF"/>
              </a:solidFill>
              <a:latin typeface="Google Sans"/>
              <a:ea typeface="Google Sans"/>
              <a:cs typeface="Google Sans"/>
              <a:sym typeface="Google Sans"/>
            </a:endParaRPr>
          </a:p>
        </p:txBody>
      </p:sp>
      <p:sp>
        <p:nvSpPr>
          <p:cNvPr id="606" name="Google Shape;606;p41"/>
          <p:cNvSpPr/>
          <p:nvPr/>
        </p:nvSpPr>
        <p:spPr>
          <a:xfrm>
            <a:off x="764334" y="2119841"/>
            <a:ext cx="652800" cy="535800"/>
          </a:xfrm>
          <a:prstGeom prst="heart">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42"/>
          <p:cNvSpPr txBox="1"/>
          <p:nvPr>
            <p:ph type="title"/>
          </p:nvPr>
        </p:nvSpPr>
        <p:spPr>
          <a:xfrm>
            <a:off x="761950" y="809575"/>
            <a:ext cx="5835000" cy="3522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Google Sans"/>
                <a:ea typeface="Google Sans"/>
                <a:cs typeface="Google Sans"/>
                <a:sym typeface="Google Sans"/>
              </a:rPr>
              <a:t>Enterprises understand TCO and ROI</a:t>
            </a:r>
            <a:endParaRPr b="1" i="0" sz="2400" u="none" cap="none" strike="noStrike">
              <a:solidFill>
                <a:schemeClr val="dk1"/>
              </a:solidFill>
              <a:latin typeface="Google Sans"/>
              <a:ea typeface="Google Sans"/>
              <a:cs typeface="Google Sans"/>
              <a:sym typeface="Google Sans"/>
            </a:endParaRPr>
          </a:p>
        </p:txBody>
      </p:sp>
      <p:sp>
        <p:nvSpPr>
          <p:cNvPr id="612" name="Google Shape;612;p42"/>
          <p:cNvSpPr txBox="1"/>
          <p:nvPr>
            <p:ph idx="1" type="body"/>
          </p:nvPr>
        </p:nvSpPr>
        <p:spPr>
          <a:xfrm>
            <a:off x="762025" y="1514225"/>
            <a:ext cx="5080200" cy="2819700"/>
          </a:xfrm>
          <a:prstGeom prst="rect">
            <a:avLst/>
          </a:prstGeom>
          <a:noFill/>
          <a:ln>
            <a:noFill/>
          </a:ln>
        </p:spPr>
        <p:txBody>
          <a:bodyPr anchorCtr="0" anchor="t" bIns="0" lIns="0" spcFirstLastPara="1" rIns="228600" wrap="square" tIns="0">
            <a:noAutofit/>
          </a:bodyPr>
          <a:lstStyle/>
          <a:p>
            <a:pPr indent="0" lvl="0" marL="0" marR="0" rtl="0" algn="l">
              <a:lnSpc>
                <a:spcPct val="115000"/>
              </a:lnSpc>
              <a:spcBef>
                <a:spcPts val="0"/>
              </a:spcBef>
              <a:spcAft>
                <a:spcPts val="0"/>
              </a:spcAft>
              <a:buClr>
                <a:schemeClr val="dk1"/>
              </a:buClr>
              <a:buSzPts val="1100"/>
              <a:buFont typeface="Roboto"/>
              <a:buNone/>
            </a:pPr>
            <a:r>
              <a:rPr b="1" i="0" lang="en" sz="1400" u="none" cap="none" strike="noStrike">
                <a:solidFill>
                  <a:schemeClr val="dk1"/>
                </a:solidFill>
                <a:latin typeface="Roboto"/>
                <a:ea typeface="Roboto"/>
                <a:cs typeface="Roboto"/>
                <a:sym typeface="Roboto"/>
              </a:rPr>
              <a:t>Run time</a:t>
            </a:r>
            <a:r>
              <a:rPr b="0" i="0" lang="en" sz="1400" u="none" cap="none" strike="noStrike">
                <a:solidFill>
                  <a:schemeClr val="dk1"/>
                </a:solidFill>
                <a:latin typeface="Roboto"/>
                <a:ea typeface="Roboto"/>
                <a:cs typeface="Roboto"/>
                <a:sym typeface="Roboto"/>
              </a:rPr>
              <a:t> &gt;&gt; </a:t>
            </a:r>
            <a:r>
              <a:rPr b="1" i="0" lang="en" sz="1400" u="none" cap="none" strike="noStrike">
                <a:solidFill>
                  <a:schemeClr val="dk1"/>
                </a:solidFill>
                <a:latin typeface="Roboto"/>
                <a:ea typeface="Roboto"/>
                <a:cs typeface="Roboto"/>
                <a:sym typeface="Roboto"/>
              </a:rPr>
              <a:t>development time</a:t>
            </a:r>
            <a:r>
              <a:rPr b="0" i="0" lang="en" sz="1400" u="none" cap="none" strike="noStrike">
                <a:solidFill>
                  <a:schemeClr val="dk1"/>
                </a:solidFill>
                <a:latin typeface="Roboto"/>
                <a:ea typeface="Roboto"/>
                <a:cs typeface="Roboto"/>
                <a:sym typeface="Roboto"/>
              </a:rPr>
              <a:t>.</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100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Error budgets and SLOs prevent “intuition fatigue.”</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1000"/>
              </a:spcBef>
              <a:spcAft>
                <a:spcPts val="1000"/>
              </a:spcAft>
              <a:buClr>
                <a:schemeClr val="dk1"/>
              </a:buClr>
              <a:buSzPts val="1100"/>
              <a:buFont typeface="Roboto"/>
              <a:buNone/>
            </a:pPr>
            <a:r>
              <a:rPr b="0" i="0" lang="en" sz="1400" u="none" cap="none" strike="noStrike">
                <a:solidFill>
                  <a:schemeClr val="dk1"/>
                </a:solidFill>
                <a:latin typeface="Roboto"/>
                <a:ea typeface="Roboto"/>
                <a:cs typeface="Roboto"/>
                <a:sym typeface="Roboto"/>
              </a:rPr>
              <a:t>Tools to both </a:t>
            </a:r>
            <a:r>
              <a:rPr b="1" i="0" lang="en" sz="1400" u="none" cap="none" strike="noStrike">
                <a:solidFill>
                  <a:schemeClr val="dk1"/>
                </a:solidFill>
                <a:latin typeface="Roboto"/>
                <a:ea typeface="Roboto"/>
                <a:cs typeface="Roboto"/>
                <a:sym typeface="Roboto"/>
              </a:rPr>
              <a:t>go faster</a:t>
            </a:r>
            <a:r>
              <a:rPr b="0" i="0" lang="en" sz="1400" u="none" cap="none" strike="noStrike">
                <a:solidFill>
                  <a:schemeClr val="dk1"/>
                </a:solidFill>
                <a:latin typeface="Roboto"/>
                <a:ea typeface="Roboto"/>
                <a:cs typeface="Roboto"/>
                <a:sym typeface="Roboto"/>
              </a:rPr>
              <a:t> and </a:t>
            </a:r>
            <a:r>
              <a:rPr b="1" lang="en" sz="1400"/>
              <a:t>be</a:t>
            </a:r>
            <a:r>
              <a:rPr b="1" i="0" lang="en" sz="1400" u="none" cap="none" strike="noStrike">
                <a:solidFill>
                  <a:schemeClr val="dk1"/>
                </a:solidFill>
                <a:latin typeface="Roboto"/>
                <a:ea typeface="Roboto"/>
                <a:cs typeface="Roboto"/>
                <a:sym typeface="Roboto"/>
              </a:rPr>
              <a:t> more reliable</a:t>
            </a:r>
            <a:r>
              <a:rPr b="0" i="0" lang="en" sz="1400" u="none" cap="none" strike="noStrike">
                <a:solidFill>
                  <a:schemeClr val="dk1"/>
                </a:solidFill>
                <a:latin typeface="Roboto"/>
                <a:ea typeface="Roboto"/>
                <a:cs typeface="Roboto"/>
                <a:sym typeface="Roboto"/>
              </a:rPr>
              <a:t> un-paint executives from their corners.</a:t>
            </a:r>
            <a:endParaRPr b="0" i="0" sz="1400" u="none" cap="none" strike="noStrike">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43"/>
          <p:cNvSpPr txBox="1"/>
          <p:nvPr>
            <p:ph type="title"/>
          </p:nvPr>
        </p:nvSpPr>
        <p:spPr>
          <a:xfrm>
            <a:off x="761950" y="809575"/>
            <a:ext cx="5835000" cy="3522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Google Sans"/>
                <a:ea typeface="Google Sans"/>
                <a:cs typeface="Google Sans"/>
                <a:sym typeface="Google Sans"/>
              </a:rPr>
              <a:t>Enterprises appreciate cost savings.</a:t>
            </a:r>
            <a:endParaRPr b="1" i="0" sz="2400" u="none" cap="none" strike="noStrike">
              <a:solidFill>
                <a:schemeClr val="dk1"/>
              </a:solidFill>
              <a:latin typeface="Google Sans"/>
              <a:ea typeface="Google Sans"/>
              <a:cs typeface="Google Sans"/>
              <a:sym typeface="Google Sans"/>
            </a:endParaRPr>
          </a:p>
        </p:txBody>
      </p:sp>
      <p:sp>
        <p:nvSpPr>
          <p:cNvPr id="618" name="Google Shape;618;p43"/>
          <p:cNvSpPr txBox="1"/>
          <p:nvPr>
            <p:ph idx="1" type="body"/>
          </p:nvPr>
        </p:nvSpPr>
        <p:spPr>
          <a:xfrm>
            <a:off x="762025" y="1514225"/>
            <a:ext cx="5080200" cy="2819700"/>
          </a:xfrm>
          <a:prstGeom prst="rect">
            <a:avLst/>
          </a:prstGeom>
          <a:noFill/>
          <a:ln>
            <a:noFill/>
          </a:ln>
        </p:spPr>
        <p:txBody>
          <a:bodyPr anchorCtr="0" anchor="t" bIns="0" lIns="0" spcFirstLastPara="1" rIns="228600" wrap="square" tIns="0">
            <a:noAutofit/>
          </a:bodyPr>
          <a:lstStyle/>
          <a:p>
            <a:pPr indent="0" lvl="0" marL="0" marR="0" rtl="0" algn="l">
              <a:lnSpc>
                <a:spcPct val="115000"/>
              </a:lnSpc>
              <a:spcBef>
                <a:spcPts val="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Not just in dollars -- agility and opportunity costs</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100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Incentives to </a:t>
            </a:r>
            <a:r>
              <a:rPr b="1" i="0" lang="en" sz="1400" u="none" cap="none" strike="noStrike">
                <a:solidFill>
                  <a:schemeClr val="dk1"/>
                </a:solidFill>
                <a:latin typeface="Roboto"/>
                <a:ea typeface="Roboto"/>
                <a:cs typeface="Roboto"/>
                <a:sym typeface="Roboto"/>
              </a:rPr>
              <a:t>reduce complexity</a:t>
            </a:r>
            <a:r>
              <a:rPr b="0" i="0" lang="en" sz="1400" u="none" cap="none" strike="noStrike">
                <a:solidFill>
                  <a:schemeClr val="dk1"/>
                </a:solidFill>
                <a:latin typeface="Roboto"/>
                <a:ea typeface="Roboto"/>
                <a:cs typeface="Roboto"/>
                <a:sym typeface="Roboto"/>
              </a:rPr>
              <a:t>.</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1000"/>
              </a:spcBef>
              <a:spcAft>
                <a:spcPts val="1000"/>
              </a:spcAft>
              <a:buClr>
                <a:schemeClr val="dk1"/>
              </a:buClr>
              <a:buSzPts val="1100"/>
              <a:buFont typeface="Roboto"/>
              <a:buNone/>
            </a:pPr>
            <a:r>
              <a:rPr b="0" i="0" lang="en" sz="1400" u="none" cap="none" strike="noStrike">
                <a:solidFill>
                  <a:schemeClr val="dk1"/>
                </a:solidFill>
                <a:latin typeface="Roboto"/>
                <a:ea typeface="Roboto"/>
                <a:cs typeface="Roboto"/>
                <a:sym typeface="Roboto"/>
              </a:rPr>
              <a:t>Space for innovation matters.</a:t>
            </a:r>
            <a:endParaRPr b="0" i="0" sz="1400" u="none" cap="none" strike="noStrike">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44"/>
          <p:cNvSpPr txBox="1"/>
          <p:nvPr>
            <p:ph type="title"/>
          </p:nvPr>
        </p:nvSpPr>
        <p:spPr>
          <a:xfrm>
            <a:off x="761950" y="809575"/>
            <a:ext cx="5080200" cy="3522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Google Sans"/>
                <a:ea typeface="Google Sans"/>
                <a:cs typeface="Google Sans"/>
                <a:sym typeface="Google Sans"/>
              </a:rPr>
              <a:t>SRE manages risk.</a:t>
            </a:r>
            <a:endParaRPr b="1" i="0" sz="2400" u="none" cap="none" strike="noStrike">
              <a:solidFill>
                <a:schemeClr val="dk1"/>
              </a:solidFill>
              <a:latin typeface="Google Sans"/>
              <a:ea typeface="Google Sans"/>
              <a:cs typeface="Google Sans"/>
              <a:sym typeface="Google Sans"/>
            </a:endParaRPr>
          </a:p>
        </p:txBody>
      </p:sp>
      <p:sp>
        <p:nvSpPr>
          <p:cNvPr id="624" name="Google Shape;624;p44"/>
          <p:cNvSpPr txBox="1"/>
          <p:nvPr>
            <p:ph idx="1" type="body"/>
          </p:nvPr>
        </p:nvSpPr>
        <p:spPr>
          <a:xfrm>
            <a:off x="762025" y="1514225"/>
            <a:ext cx="5312400" cy="2819700"/>
          </a:xfrm>
          <a:prstGeom prst="rect">
            <a:avLst/>
          </a:prstGeom>
          <a:noFill/>
          <a:ln>
            <a:noFill/>
          </a:ln>
        </p:spPr>
        <p:txBody>
          <a:bodyPr anchorCtr="0" anchor="t" bIns="0" lIns="0" spcFirstLastPara="1" rIns="228600" wrap="square" tIns="0">
            <a:noAutofit/>
          </a:bodyPr>
          <a:lstStyle/>
          <a:p>
            <a:pPr indent="0" lvl="0" marL="0" marR="0" rtl="0" algn="l">
              <a:lnSpc>
                <a:spcPct val="115000"/>
              </a:lnSpc>
              <a:spcBef>
                <a:spcPts val="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SRE philosophy quantifies and mitigates risks</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100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Regulated industries have audit and inspection requirements:</a:t>
            </a:r>
            <a:endParaRPr b="0" i="0" sz="1400" u="none" cap="none" strike="noStrike">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Char char="●"/>
            </a:pPr>
            <a:r>
              <a:rPr b="0" i="0" lang="en" sz="1400" u="none" cap="none" strike="noStrike">
                <a:solidFill>
                  <a:schemeClr val="dk1"/>
                </a:solidFill>
                <a:latin typeface="Roboto"/>
                <a:ea typeface="Roboto"/>
                <a:cs typeface="Roboto"/>
                <a:sym typeface="Roboto"/>
              </a:rPr>
              <a:t>Financial Services</a:t>
            </a:r>
            <a:endParaRPr b="0" i="0" sz="1400" u="none" cap="none" strike="noStrike">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Char char="●"/>
            </a:pPr>
            <a:r>
              <a:rPr b="0" i="0" lang="en" sz="1400" u="none" cap="none" strike="noStrike">
                <a:solidFill>
                  <a:schemeClr val="dk1"/>
                </a:solidFill>
                <a:latin typeface="Roboto"/>
                <a:ea typeface="Roboto"/>
                <a:cs typeface="Roboto"/>
                <a:sym typeface="Roboto"/>
              </a:rPr>
              <a:t>Healthcare</a:t>
            </a:r>
            <a:endParaRPr b="0" i="0" sz="1400" u="none" cap="none" strike="noStrike">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Char char="●"/>
            </a:pPr>
            <a:r>
              <a:rPr b="0" i="0" lang="en" sz="1400" u="none" cap="none" strike="noStrike">
                <a:solidFill>
                  <a:schemeClr val="dk1"/>
                </a:solidFill>
                <a:latin typeface="Roboto"/>
                <a:ea typeface="Roboto"/>
                <a:cs typeface="Roboto"/>
                <a:sym typeface="Roboto"/>
              </a:rPr>
              <a:t>etc...</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Roboto"/>
              <a:buNone/>
            </a:pPr>
            <a:r>
              <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SRE unifies regulatory policy and operational principles.</a:t>
            </a:r>
            <a:endParaRPr b="0" i="0" sz="1400" u="none" cap="none" strike="noStrike">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pic>
        <p:nvPicPr>
          <p:cNvPr id="629" name="Google Shape;629;p45"/>
          <p:cNvPicPr preferRelativeResize="0"/>
          <p:nvPr/>
        </p:nvPicPr>
        <p:blipFill rotWithShape="1">
          <a:blip r:embed="rId3">
            <a:alphaModFix/>
          </a:blip>
          <a:srcRect b="0" l="0" r="0" t="0"/>
          <a:stretch/>
        </p:blipFill>
        <p:spPr>
          <a:xfrm>
            <a:off x="152400" y="1121667"/>
            <a:ext cx="4768953" cy="4219649"/>
          </a:xfrm>
          <a:prstGeom prst="rect">
            <a:avLst/>
          </a:prstGeom>
          <a:noFill/>
          <a:ln>
            <a:noFill/>
          </a:ln>
        </p:spPr>
      </p:pic>
      <p:graphicFrame>
        <p:nvGraphicFramePr>
          <p:cNvPr id="630" name="Google Shape;630;p45"/>
          <p:cNvGraphicFramePr/>
          <p:nvPr/>
        </p:nvGraphicFramePr>
        <p:xfrm>
          <a:off x="5027150" y="1143209"/>
          <a:ext cx="3000000" cy="3000000"/>
        </p:xfrm>
        <a:graphic>
          <a:graphicData uri="http://schemas.openxmlformats.org/drawingml/2006/table">
            <a:tbl>
              <a:tblPr>
                <a:noFill/>
                <a:tableStyleId>{7F087F3A-C52C-42C5-A123-CC6DD86B2AEC}</a:tableStyleId>
              </a:tblPr>
              <a:tblGrid>
                <a:gridCol w="1975625"/>
                <a:gridCol w="1975625"/>
              </a:tblGrid>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SLO</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99.9%</a:t>
                      </a:r>
                      <a:endParaRPr sz="1400" u="none" cap="none" strike="noStrike"/>
                    </a:p>
                  </a:txBody>
                  <a:tcPr marT="91425" marB="91425" marR="91425" marL="91425"/>
                </a:tc>
              </a:tr>
              <a:tr h="381000">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Error Budget</a:t>
                      </a:r>
                      <a:endParaRPr b="1" sz="14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525.6 min/yr</a:t>
                      </a:r>
                      <a:endParaRPr sz="1400" u="none" cap="none" strike="noStrike"/>
                    </a:p>
                  </a:txBody>
                  <a:tcPr marT="91425" marB="91425" marR="91425" marL="91425"/>
                </a:tc>
              </a:tr>
            </a:tbl>
          </a:graphicData>
        </a:graphic>
      </p:graphicFrame>
      <p:sp>
        <p:nvSpPr>
          <p:cNvPr id="631" name="Google Shape;631;p45"/>
          <p:cNvSpPr txBox="1"/>
          <p:nvPr/>
        </p:nvSpPr>
        <p:spPr>
          <a:xfrm>
            <a:off x="5027150" y="2230317"/>
            <a:ext cx="39513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“You should describe </a:t>
            </a:r>
            <a:r>
              <a:rPr b="1" i="1" lang="en" sz="1400" u="none" cap="none" strike="noStrike">
                <a:solidFill>
                  <a:srgbClr val="000000"/>
                </a:solidFill>
                <a:latin typeface="Arial"/>
                <a:ea typeface="Arial"/>
                <a:cs typeface="Arial"/>
                <a:sym typeface="Arial"/>
              </a:rPr>
              <a:t>how and when risk analysis was or will be performed</a:t>
            </a:r>
            <a:r>
              <a:rPr b="0" i="1" lang="en" sz="1400" u="none" cap="none" strike="noStrike">
                <a:solidFill>
                  <a:srgbClr val="000000"/>
                </a:solidFill>
                <a:latin typeface="Arial"/>
                <a:ea typeface="Arial"/>
                <a:cs typeface="Arial"/>
                <a:sym typeface="Arial"/>
              </a:rPr>
              <a:t>. Your design validation procedure(s) should describe how you will </a:t>
            </a:r>
            <a:r>
              <a:rPr b="1" i="1" lang="en" sz="1400" u="none" cap="none" strike="noStrike">
                <a:solidFill>
                  <a:srgbClr val="000000"/>
                </a:solidFill>
                <a:latin typeface="Arial"/>
                <a:ea typeface="Arial"/>
                <a:cs typeface="Arial"/>
                <a:sym typeface="Arial"/>
              </a:rPr>
              <a:t>document, use, and update your risk management program</a:t>
            </a:r>
            <a:r>
              <a:rPr b="0" i="1" lang="en" sz="1400" u="none" cap="none" strike="noStrike">
                <a:solidFill>
                  <a:srgbClr val="000000"/>
                </a:solidFill>
                <a:latin typeface="Arial"/>
                <a:ea typeface="Arial"/>
                <a:cs typeface="Arial"/>
                <a:sym typeface="Arial"/>
              </a:rPr>
              <a:t>. For additional guidance on risk analysis and risk management activities, see the QS regulation preamble comment #83. [61 FR 52620-52621; see footnote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r>
              <a:rPr b="0" i="0" lang="en" sz="1200" u="none" cap="none" strike="noStrike">
                <a:solidFill>
                  <a:srgbClr val="000000"/>
                </a:solidFill>
                <a:latin typeface="Arial"/>
                <a:ea typeface="Arial"/>
                <a:cs typeface="Arial"/>
                <a:sym typeface="Arial"/>
              </a:rPr>
              <a:t>Quality System Information for Certain Premarket Application Reviews; Guidance for Industry and FDA Staff</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2" name="Google Shape;632;p45"/>
          <p:cNvGrpSpPr/>
          <p:nvPr/>
        </p:nvGrpSpPr>
        <p:grpSpPr>
          <a:xfrm>
            <a:off x="1334623" y="1809192"/>
            <a:ext cx="6474764" cy="2844600"/>
            <a:chOff x="1705950" y="1458975"/>
            <a:chExt cx="5611200" cy="2844600"/>
          </a:xfrm>
        </p:grpSpPr>
        <p:sp>
          <p:nvSpPr>
            <p:cNvPr id="633" name="Google Shape;633;p45"/>
            <p:cNvSpPr/>
            <p:nvPr/>
          </p:nvSpPr>
          <p:spPr>
            <a:xfrm>
              <a:off x="1705950" y="1458975"/>
              <a:ext cx="5611200" cy="284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5"/>
            <p:cNvSpPr txBox="1"/>
            <p:nvPr/>
          </p:nvSpPr>
          <p:spPr>
            <a:xfrm>
              <a:off x="1821650" y="1607350"/>
              <a:ext cx="5181000" cy="65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2"/>
                  </a:solidFill>
                  <a:latin typeface="Arial"/>
                  <a:ea typeface="Arial"/>
                  <a:cs typeface="Arial"/>
                  <a:sym typeface="Arial"/>
                </a:rPr>
                <a:t>You can play with this tool yourself at: </a:t>
              </a:r>
              <a:r>
                <a:rPr b="0" i="0" lang="en" sz="2400" u="sng" cap="none" strike="noStrike">
                  <a:solidFill>
                    <a:schemeClr val="hlink"/>
                  </a:solidFill>
                  <a:latin typeface="Arial"/>
                  <a:ea typeface="Arial"/>
                  <a:cs typeface="Arial"/>
                  <a:sym typeface="Arial"/>
                  <a:hlinkClick r:id="rId4"/>
                </a:rPr>
                <a:t>https://goo.gl/bnsPj7</a:t>
              </a:r>
              <a:endParaRPr b="0" i="0" sz="2400" u="none" cap="none" strike="noStrike">
                <a:solidFill>
                  <a:schemeClr val="lt2"/>
                </a:solidFill>
                <a:latin typeface="Arial"/>
                <a:ea typeface="Arial"/>
                <a:cs typeface="Arial"/>
                <a:sym typeface="Arial"/>
              </a:endParaRPr>
            </a:p>
          </p:txBody>
        </p:sp>
        <p:pic>
          <p:nvPicPr>
            <p:cNvPr id="635" name="Google Shape;635;p45"/>
            <p:cNvPicPr preferRelativeResize="0"/>
            <p:nvPr/>
          </p:nvPicPr>
          <p:blipFill rotWithShape="1">
            <a:blip r:embed="rId5">
              <a:alphaModFix/>
            </a:blip>
            <a:srcRect b="0" l="0" r="0" t="0"/>
            <a:stretch/>
          </p:blipFill>
          <p:spPr>
            <a:xfrm>
              <a:off x="5260925" y="2291500"/>
              <a:ext cx="1905000" cy="1905000"/>
            </a:xfrm>
            <a:prstGeom prst="rect">
              <a:avLst/>
            </a:prstGeom>
            <a:noFill/>
            <a:ln>
              <a:noFill/>
            </a:ln>
          </p:spPr>
        </p:pic>
      </p:grpSp>
      <p:sp>
        <p:nvSpPr>
          <p:cNvPr id="636" name="Google Shape;636;p45"/>
          <p:cNvSpPr txBox="1"/>
          <p:nvPr>
            <p:ph type="title"/>
          </p:nvPr>
        </p:nvSpPr>
        <p:spPr>
          <a:xfrm>
            <a:off x="152350" y="428575"/>
            <a:ext cx="5379600" cy="4122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rgbClr val="000000"/>
              </a:buClr>
              <a:buSzPts val="2400"/>
              <a:buFont typeface="Arial"/>
              <a:buNone/>
            </a:pPr>
            <a:r>
              <a:rPr lang="en" sz="3000"/>
              <a:t>Risk Analysis #FTW!</a:t>
            </a:r>
            <a:endParaRPr b="1" i="0" sz="3000" u="none" cap="none" strike="noStrike">
              <a:solidFill>
                <a:schemeClr val="dk1"/>
              </a:solidFill>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46"/>
          <p:cNvSpPr txBox="1"/>
          <p:nvPr>
            <p:ph type="title"/>
          </p:nvPr>
        </p:nvSpPr>
        <p:spPr>
          <a:xfrm>
            <a:off x="761950" y="809575"/>
            <a:ext cx="5080200" cy="3522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Google Sans"/>
                <a:ea typeface="Google Sans"/>
                <a:cs typeface="Google Sans"/>
                <a:sym typeface="Google Sans"/>
              </a:rPr>
              <a:t>SRE can be an easier lift</a:t>
            </a:r>
            <a:endParaRPr b="1" i="0" sz="2400" u="none" cap="none" strike="noStrike">
              <a:solidFill>
                <a:schemeClr val="dk1"/>
              </a:solidFill>
              <a:latin typeface="Google Sans"/>
              <a:ea typeface="Google Sans"/>
              <a:cs typeface="Google Sans"/>
              <a:sym typeface="Google Sans"/>
            </a:endParaRPr>
          </a:p>
        </p:txBody>
      </p:sp>
      <p:sp>
        <p:nvSpPr>
          <p:cNvPr id="642" name="Google Shape;642;p46"/>
          <p:cNvSpPr txBox="1"/>
          <p:nvPr>
            <p:ph idx="1" type="body"/>
          </p:nvPr>
        </p:nvSpPr>
        <p:spPr>
          <a:xfrm>
            <a:off x="762025" y="1514225"/>
            <a:ext cx="6737100" cy="2819700"/>
          </a:xfrm>
          <a:prstGeom prst="rect">
            <a:avLst/>
          </a:prstGeom>
          <a:noFill/>
          <a:ln>
            <a:noFill/>
          </a:ln>
        </p:spPr>
        <p:txBody>
          <a:bodyPr anchorCtr="0" anchor="t" bIns="0" lIns="0" spcFirstLastPara="1" rIns="228600" wrap="square" tIns="0">
            <a:noAutofit/>
          </a:bodyPr>
          <a:lstStyle/>
          <a:p>
            <a:pPr indent="0" lvl="0" marL="0" marR="0" rtl="0" algn="l">
              <a:lnSpc>
                <a:spcPct val="115000"/>
              </a:lnSpc>
              <a:spcBef>
                <a:spcPts val="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SRE is a </a:t>
            </a:r>
            <a:r>
              <a:rPr b="1" i="0" lang="en" sz="1400" u="none" cap="none" strike="noStrike">
                <a:solidFill>
                  <a:schemeClr val="dk1"/>
                </a:solidFill>
                <a:latin typeface="Roboto"/>
                <a:ea typeface="Roboto"/>
                <a:cs typeface="Roboto"/>
                <a:sym typeface="Roboto"/>
              </a:rPr>
              <a:t>concrete</a:t>
            </a:r>
            <a:r>
              <a:rPr b="0" i="0" lang="en" sz="1400" u="none" cap="none" strike="noStrike">
                <a:solidFill>
                  <a:schemeClr val="dk1"/>
                </a:solidFill>
                <a:latin typeface="Roboto"/>
                <a:ea typeface="Roboto"/>
                <a:cs typeface="Roboto"/>
                <a:sym typeface="Roboto"/>
              </a:rPr>
              <a:t> set of practices.</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100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SRE provides a </a:t>
            </a:r>
            <a:r>
              <a:rPr b="1" i="0" lang="en" sz="1400" u="none" cap="none" strike="noStrike">
                <a:solidFill>
                  <a:schemeClr val="dk1"/>
                </a:solidFill>
                <a:latin typeface="Roboto"/>
                <a:ea typeface="Roboto"/>
                <a:cs typeface="Roboto"/>
                <a:sym typeface="Roboto"/>
              </a:rPr>
              <a:t>consistent</a:t>
            </a:r>
            <a:r>
              <a:rPr b="0" i="0" lang="en" sz="1400" u="none" cap="none" strike="noStrike">
                <a:solidFill>
                  <a:schemeClr val="dk1"/>
                </a:solidFill>
                <a:latin typeface="Roboto"/>
                <a:ea typeface="Roboto"/>
                <a:cs typeface="Roboto"/>
                <a:sym typeface="Roboto"/>
              </a:rPr>
              <a:t> and </a:t>
            </a:r>
            <a:r>
              <a:rPr b="1" i="0" lang="en" sz="1400" u="none" cap="none" strike="noStrike">
                <a:solidFill>
                  <a:schemeClr val="dk1"/>
                </a:solidFill>
                <a:latin typeface="Roboto"/>
                <a:ea typeface="Roboto"/>
                <a:cs typeface="Roboto"/>
                <a:sym typeface="Roboto"/>
              </a:rPr>
              <a:t>optimized</a:t>
            </a:r>
            <a:r>
              <a:rPr b="0" i="0" lang="en" sz="1400" u="none" cap="none" strike="noStrike">
                <a:solidFill>
                  <a:schemeClr val="dk1"/>
                </a:solidFill>
                <a:latin typeface="Roboto"/>
                <a:ea typeface="Roboto"/>
                <a:cs typeface="Roboto"/>
                <a:sym typeface="Roboto"/>
              </a:rPr>
              <a:t> way of implementing DevOps principles.</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1000"/>
              </a:spcBef>
              <a:spcAft>
                <a:spcPts val="1000"/>
              </a:spcAft>
              <a:buClr>
                <a:schemeClr val="dk1"/>
              </a:buClr>
              <a:buSzPts val="1100"/>
              <a:buFont typeface="Roboto"/>
              <a:buNone/>
            </a:pPr>
            <a:r>
              <a:rPr b="0" i="0" lang="en" sz="1400" u="none" cap="none" strike="noStrike">
                <a:solidFill>
                  <a:schemeClr val="dk1"/>
                </a:solidFill>
                <a:latin typeface="Roboto"/>
                <a:ea typeface="Roboto"/>
                <a:cs typeface="Roboto"/>
                <a:sym typeface="Roboto"/>
              </a:rPr>
              <a:t>Executives can quantify and measure benefits.</a:t>
            </a:r>
            <a:endParaRPr b="0" i="0" sz="1400" u="none" cap="none" strike="noStrike">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47"/>
          <p:cNvSpPr txBox="1"/>
          <p:nvPr>
            <p:ph type="title"/>
          </p:nvPr>
        </p:nvSpPr>
        <p:spPr>
          <a:xfrm>
            <a:off x="761950" y="809375"/>
            <a:ext cx="5079900" cy="1762200"/>
          </a:xfrm>
          <a:prstGeom prst="rect">
            <a:avLst/>
          </a:prstGeom>
          <a:noFill/>
          <a:ln>
            <a:noFill/>
          </a:ln>
        </p:spPr>
        <p:txBody>
          <a:bodyPr anchorCtr="0" anchor="b" bIns="0" lIns="0" spcFirstLastPara="1" rIns="22860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Google Sans"/>
                <a:ea typeface="Google Sans"/>
                <a:cs typeface="Google Sans"/>
                <a:sym typeface="Google Sans"/>
              </a:rPr>
              <a:t>How to start with SRE</a:t>
            </a:r>
            <a:endParaRPr b="1" i="0" sz="3000" u="none" cap="none" strike="noStrike">
              <a:solidFill>
                <a:srgbClr val="FFFFFF"/>
              </a:solidFill>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48"/>
          <p:cNvSpPr txBox="1"/>
          <p:nvPr>
            <p:ph type="title"/>
          </p:nvPr>
        </p:nvSpPr>
        <p:spPr>
          <a:xfrm>
            <a:off x="761950" y="809575"/>
            <a:ext cx="5080200" cy="3522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Google Sans"/>
                <a:ea typeface="Google Sans"/>
                <a:cs typeface="Google Sans"/>
                <a:sym typeface="Google Sans"/>
              </a:rPr>
              <a:t>(#0) Willingness is </a:t>
            </a:r>
            <a:r>
              <a:rPr b="1" i="1" lang="en" sz="2400" u="none" cap="none" strike="noStrike">
                <a:solidFill>
                  <a:schemeClr val="dk1"/>
                </a:solidFill>
                <a:latin typeface="Google Sans"/>
                <a:ea typeface="Google Sans"/>
                <a:cs typeface="Google Sans"/>
                <a:sym typeface="Google Sans"/>
              </a:rPr>
              <a:t>the</a:t>
            </a:r>
            <a:r>
              <a:rPr b="1" i="0" lang="en" sz="2400" u="none" cap="none" strike="noStrike">
                <a:solidFill>
                  <a:schemeClr val="dk1"/>
                </a:solidFill>
                <a:latin typeface="Google Sans"/>
                <a:ea typeface="Google Sans"/>
                <a:cs typeface="Google Sans"/>
                <a:sym typeface="Google Sans"/>
              </a:rPr>
              <a:t> thing</a:t>
            </a:r>
            <a:endParaRPr b="1" i="0" sz="2400" u="none" cap="none" strike="noStrike">
              <a:solidFill>
                <a:schemeClr val="dk1"/>
              </a:solidFill>
              <a:latin typeface="Google Sans"/>
              <a:ea typeface="Google Sans"/>
              <a:cs typeface="Google Sans"/>
              <a:sym typeface="Google Sans"/>
            </a:endParaRPr>
          </a:p>
        </p:txBody>
      </p:sp>
      <p:sp>
        <p:nvSpPr>
          <p:cNvPr id="653" name="Google Shape;653;p48"/>
          <p:cNvSpPr txBox="1"/>
          <p:nvPr>
            <p:ph idx="1" type="body"/>
          </p:nvPr>
        </p:nvSpPr>
        <p:spPr>
          <a:xfrm>
            <a:off x="762025" y="1514225"/>
            <a:ext cx="5080200" cy="2819700"/>
          </a:xfrm>
          <a:prstGeom prst="rect">
            <a:avLst/>
          </a:prstGeom>
          <a:noFill/>
          <a:ln>
            <a:noFill/>
          </a:ln>
        </p:spPr>
        <p:txBody>
          <a:bodyPr anchorCtr="0" anchor="t" bIns="0" lIns="0" spcFirstLastPara="1" rIns="228600" wrap="square" tIns="0">
            <a:noAutofit/>
          </a:bodyPr>
          <a:lstStyle/>
          <a:p>
            <a:pPr indent="0" lvl="0" marL="0" marR="0" rtl="0" algn="l">
              <a:lnSpc>
                <a:spcPct val="115000"/>
              </a:lnSpc>
              <a:spcBef>
                <a:spcPts val="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It doesn’t matter from where you start, as long as you’re willing to do the work you can do SRE.</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Roboto"/>
              <a:buNone/>
            </a:pPr>
            <a:r>
              <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The ops and dev talent in an Enterprise are up to the task -- just align the incentives</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Roboto"/>
              <a:buNone/>
            </a:pPr>
            <a:r>
              <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A company doesn’t have to look </a:t>
            </a:r>
            <a:r>
              <a:rPr b="0" i="1" lang="en" sz="1400" u="none" cap="none" strike="noStrike">
                <a:solidFill>
                  <a:schemeClr val="dk1"/>
                </a:solidFill>
                <a:latin typeface="Roboto"/>
                <a:ea typeface="Roboto"/>
                <a:cs typeface="Roboto"/>
                <a:sym typeface="Roboto"/>
              </a:rPr>
              <a:t>anything</a:t>
            </a:r>
            <a:r>
              <a:rPr b="0" i="0" lang="en" sz="1400" u="none" cap="none" strike="noStrike">
                <a:solidFill>
                  <a:schemeClr val="dk1"/>
                </a:solidFill>
                <a:latin typeface="Roboto"/>
                <a:ea typeface="Roboto"/>
                <a:cs typeface="Roboto"/>
                <a:sym typeface="Roboto"/>
              </a:rPr>
              <a:t> like Google, Netflix, LinkedIn, etc to do it well.</a:t>
            </a:r>
            <a:endParaRPr b="0" i="0" sz="1400" u="none" cap="none" strike="noStrike">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31"/>
          <p:cNvSpPr txBox="1"/>
          <p:nvPr>
            <p:ph type="title"/>
          </p:nvPr>
        </p:nvSpPr>
        <p:spPr>
          <a:xfrm>
            <a:off x="533350" y="809375"/>
            <a:ext cx="5080200" cy="1762500"/>
          </a:xfrm>
          <a:prstGeom prst="rect">
            <a:avLst/>
          </a:prstGeom>
          <a:noFill/>
          <a:ln>
            <a:noFill/>
          </a:ln>
        </p:spPr>
        <p:txBody>
          <a:bodyPr anchorCtr="0" anchor="b" bIns="0" lIns="0" spcFirstLastPara="1" rIns="22860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oogle Sans"/>
                <a:ea typeface="Google Sans"/>
                <a:cs typeface="Google Sans"/>
                <a:sym typeface="Google Sans"/>
              </a:rPr>
              <a:t>How do we</a:t>
            </a:r>
            <a:endParaRPr b="1" i="0" sz="3000" u="none" cap="none" strike="noStrike">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oogle Sans"/>
                <a:ea typeface="Google Sans"/>
                <a:cs typeface="Google Sans"/>
                <a:sym typeface="Google Sans"/>
              </a:rPr>
              <a:t>improve reliability?</a:t>
            </a:r>
            <a:endParaRPr b="1" i="0" sz="3000" u="none" cap="none" strike="noStrike">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oogle Sans"/>
                <a:ea typeface="Google Sans"/>
                <a:cs typeface="Google Sans"/>
                <a:sym typeface="Google Sans"/>
              </a:rPr>
              <a:t>DevOps? or SRE?</a:t>
            </a:r>
            <a:endParaRPr b="1" i="0" sz="3000" u="none" cap="none" strike="noStrike">
              <a:solidFill>
                <a:schemeClr val="dk1"/>
              </a:solidFill>
              <a:latin typeface="Google Sans"/>
              <a:ea typeface="Google Sans"/>
              <a:cs typeface="Google Sans"/>
              <a:sym typeface="Google Sans"/>
            </a:endParaRPr>
          </a:p>
        </p:txBody>
      </p:sp>
      <p:pic>
        <p:nvPicPr>
          <p:cNvPr id="469" name="Google Shape;469;p31"/>
          <p:cNvPicPr preferRelativeResize="0"/>
          <p:nvPr/>
        </p:nvPicPr>
        <p:blipFill rotWithShape="1">
          <a:blip r:embed="rId3">
            <a:alphaModFix/>
          </a:blip>
          <a:srcRect b="0" l="18146" r="0" t="0"/>
          <a:stretch/>
        </p:blipFill>
        <p:spPr>
          <a:xfrm>
            <a:off x="4447547" y="809375"/>
            <a:ext cx="4696455" cy="35247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49"/>
          <p:cNvSpPr txBox="1"/>
          <p:nvPr>
            <p:ph type="title"/>
          </p:nvPr>
        </p:nvSpPr>
        <p:spPr>
          <a:xfrm>
            <a:off x="761950" y="809575"/>
            <a:ext cx="5957700" cy="3522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Google Sans"/>
                <a:ea typeface="Google Sans"/>
                <a:cs typeface="Google Sans"/>
                <a:sym typeface="Google Sans"/>
              </a:rPr>
              <a:t>(</a:t>
            </a:r>
            <a:r>
              <a:rPr lang="en"/>
              <a:t>#</a:t>
            </a:r>
            <a:r>
              <a:rPr b="1" i="0" lang="en" sz="2400" u="none" cap="none" strike="noStrike">
                <a:solidFill>
                  <a:schemeClr val="dk1"/>
                </a:solidFill>
                <a:latin typeface="Google Sans"/>
                <a:ea typeface="Google Sans"/>
                <a:cs typeface="Google Sans"/>
                <a:sym typeface="Google Sans"/>
              </a:rPr>
              <a:t>0) In Practice -- Anonymized</a:t>
            </a:r>
            <a:endParaRPr b="1" i="0" sz="2400" u="none" cap="none" strike="noStrike">
              <a:solidFill>
                <a:schemeClr val="dk1"/>
              </a:solidFill>
              <a:latin typeface="Google Sans"/>
              <a:ea typeface="Google Sans"/>
              <a:cs typeface="Google Sans"/>
              <a:sym typeface="Google Sans"/>
            </a:endParaRPr>
          </a:p>
        </p:txBody>
      </p:sp>
      <p:sp>
        <p:nvSpPr>
          <p:cNvPr id="659" name="Google Shape;659;p49"/>
          <p:cNvSpPr txBox="1"/>
          <p:nvPr>
            <p:ph idx="1" type="body"/>
          </p:nvPr>
        </p:nvSpPr>
        <p:spPr>
          <a:xfrm>
            <a:off x="762025" y="1514225"/>
            <a:ext cx="5080200" cy="2819700"/>
          </a:xfrm>
          <a:prstGeom prst="rect">
            <a:avLst/>
          </a:prstGeom>
          <a:noFill/>
          <a:ln>
            <a:noFill/>
          </a:ln>
        </p:spPr>
        <p:txBody>
          <a:bodyPr anchorCtr="0" anchor="t" bIns="0" lIns="0" spcFirstLastPara="1" rIns="228600" wrap="square" tIns="0">
            <a:noAutofit/>
          </a:bodyPr>
          <a:lstStyle/>
          <a:p>
            <a:pPr indent="0" lvl="0" marL="0" marR="0" rtl="0" algn="l">
              <a:lnSpc>
                <a:spcPct val="115000"/>
              </a:lnSpc>
              <a:spcBef>
                <a:spcPts val="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A customer tried adopting SRE without a clear executive sponsor; the sponsor churned 3 times and the project stalled.</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Roboto"/>
              <a:buNone/>
            </a:pPr>
            <a:r>
              <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This would have </a:t>
            </a:r>
            <a:r>
              <a:rPr lang="en" sz="1400"/>
              <a:t>been more successful</a:t>
            </a:r>
            <a:r>
              <a:rPr b="0" i="0" lang="en" sz="1400" u="none" cap="none" strike="noStrike">
                <a:solidFill>
                  <a:schemeClr val="dk1"/>
                </a:solidFill>
                <a:latin typeface="Roboto"/>
                <a:ea typeface="Roboto"/>
                <a:cs typeface="Roboto"/>
                <a:sym typeface="Roboto"/>
              </a:rPr>
              <a:t> </a:t>
            </a:r>
            <a:r>
              <a:rPr lang="en" sz="1400"/>
              <a:t>with a</a:t>
            </a:r>
            <a:r>
              <a:rPr b="0" i="0" lang="en" sz="1400" u="none" cap="none" strike="noStrike">
                <a:solidFill>
                  <a:schemeClr val="dk1"/>
                </a:solidFill>
                <a:latin typeface="Roboto"/>
                <a:ea typeface="Roboto"/>
                <a:cs typeface="Roboto"/>
                <a:sym typeface="Roboto"/>
              </a:rPr>
              <a:t> written plan for successors to </a:t>
            </a:r>
            <a:r>
              <a:rPr b="1" i="0" lang="en" sz="1400" u="none" cap="none" strike="noStrike">
                <a:solidFill>
                  <a:schemeClr val="dk1"/>
                </a:solidFill>
              </a:rPr>
              <a:t>continually revise and execute</a:t>
            </a:r>
            <a:r>
              <a:rPr b="0" i="0" lang="en" sz="1400" u="none" cap="none" strike="noStrike">
                <a:solidFill>
                  <a:schemeClr val="dk1"/>
                </a:solidFill>
                <a:latin typeface="Roboto"/>
                <a:ea typeface="Roboto"/>
                <a:cs typeface="Roboto"/>
                <a:sym typeface="Roboto"/>
              </a:rPr>
              <a:t> and let it grow organically.</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Roboto"/>
              <a:buNone/>
            </a:pPr>
            <a:r>
              <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Roboto"/>
              <a:buNone/>
            </a:pPr>
            <a:r>
              <a:rPr b="1" i="0" lang="en" sz="1400" u="none" cap="none" strike="noStrike">
                <a:solidFill>
                  <a:schemeClr val="dk1"/>
                </a:solidFill>
                <a:latin typeface="Roboto"/>
                <a:ea typeface="Roboto"/>
                <a:cs typeface="Roboto"/>
                <a:sym typeface="Roboto"/>
              </a:rPr>
              <a:t>Note: </a:t>
            </a:r>
            <a:r>
              <a:rPr b="0" i="0" lang="en" sz="1400" u="none" cap="none" strike="noStrike">
                <a:solidFill>
                  <a:schemeClr val="dk1"/>
                </a:solidFill>
                <a:latin typeface="Roboto"/>
                <a:ea typeface="Roboto"/>
                <a:cs typeface="Roboto"/>
                <a:sym typeface="Roboto"/>
              </a:rPr>
              <a:t>“Executive sponsor” != “Executive mandate”</a:t>
            </a:r>
            <a:endParaRPr b="0" i="0" sz="1400" u="none" cap="none" strike="noStrike">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50"/>
          <p:cNvSpPr txBox="1"/>
          <p:nvPr>
            <p:ph type="title"/>
          </p:nvPr>
        </p:nvSpPr>
        <p:spPr>
          <a:xfrm>
            <a:off x="761950" y="809575"/>
            <a:ext cx="5080200" cy="3522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Google Sans"/>
                <a:ea typeface="Google Sans"/>
                <a:cs typeface="Google Sans"/>
                <a:sym typeface="Google Sans"/>
              </a:rPr>
              <a:t>(#1) Do one application first</a:t>
            </a:r>
            <a:endParaRPr b="1" i="0" sz="2400" u="none" cap="none" strike="noStrike">
              <a:solidFill>
                <a:schemeClr val="dk1"/>
              </a:solidFill>
              <a:latin typeface="Google Sans"/>
              <a:ea typeface="Google Sans"/>
              <a:cs typeface="Google Sans"/>
              <a:sym typeface="Google Sans"/>
            </a:endParaRPr>
          </a:p>
        </p:txBody>
      </p:sp>
      <p:sp>
        <p:nvSpPr>
          <p:cNvPr id="665" name="Google Shape;665;p50"/>
          <p:cNvSpPr txBox="1"/>
          <p:nvPr>
            <p:ph idx="1" type="body"/>
          </p:nvPr>
        </p:nvSpPr>
        <p:spPr>
          <a:xfrm>
            <a:off x="762025" y="1514225"/>
            <a:ext cx="7424400" cy="2819700"/>
          </a:xfrm>
          <a:prstGeom prst="rect">
            <a:avLst/>
          </a:prstGeom>
          <a:noFill/>
          <a:ln>
            <a:noFill/>
          </a:ln>
        </p:spPr>
        <p:txBody>
          <a:bodyPr anchorCtr="0" anchor="t" bIns="0" lIns="0" spcFirstLastPara="1" rIns="228600" wrap="square" tIns="0">
            <a:noAutofit/>
          </a:bodyPr>
          <a:lstStyle/>
          <a:p>
            <a:pPr indent="0" lvl="0" marL="0" marR="0" rtl="0" algn="l">
              <a:lnSpc>
                <a:spcPct val="115000"/>
              </a:lnSpc>
              <a:spcBef>
                <a:spcPts val="0"/>
              </a:spcBef>
              <a:spcAft>
                <a:spcPts val="0"/>
              </a:spcAft>
              <a:buClr>
                <a:schemeClr val="dk1"/>
              </a:buClr>
              <a:buSzPts val="1100"/>
              <a:buFont typeface="Roboto"/>
              <a:buNone/>
            </a:pPr>
            <a:r>
              <a:rPr b="1" i="0" lang="en" sz="1800" u="none" cap="none" strike="noStrike">
                <a:solidFill>
                  <a:srgbClr val="222222"/>
                </a:solidFill>
                <a:latin typeface="Roboto"/>
                <a:ea typeface="Roboto"/>
                <a:cs typeface="Roboto"/>
                <a:sym typeface="Roboto"/>
              </a:rPr>
              <a:t>ap·pli·ca·tion</a:t>
            </a:r>
            <a:endParaRPr b="1" i="0" sz="1800" u="none" cap="none" strike="noStrike">
              <a:solidFill>
                <a:srgbClr val="222222"/>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Roboto"/>
              <a:buNone/>
            </a:pPr>
            <a:r>
              <a:rPr b="0" i="0" lang="en" sz="1800" u="none" cap="none" strike="noStrike">
                <a:solidFill>
                  <a:srgbClr val="222222"/>
                </a:solidFill>
                <a:latin typeface="Roboto"/>
                <a:ea typeface="Roboto"/>
                <a:cs typeface="Roboto"/>
                <a:sym typeface="Roboto"/>
              </a:rPr>
              <a:t>/ˌapləˈkāSH(ə)n/</a:t>
            </a:r>
            <a:endParaRPr b="0" i="0" sz="1800" u="none" cap="none" strike="noStrike">
              <a:solidFill>
                <a:srgbClr val="222222"/>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Roboto"/>
              <a:buNone/>
            </a:pPr>
            <a:r>
              <a:t/>
            </a:r>
            <a:endParaRPr b="0" i="1" sz="1800" u="none" cap="none" strike="noStrike">
              <a:solidFill>
                <a:srgbClr val="222222"/>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Roboto"/>
              <a:buNone/>
            </a:pPr>
            <a:r>
              <a:rPr b="0" i="1" lang="en" sz="1800" u="none" cap="none" strike="noStrike">
                <a:solidFill>
                  <a:srgbClr val="222222"/>
                </a:solidFill>
                <a:latin typeface="Roboto"/>
                <a:ea typeface="Roboto"/>
                <a:cs typeface="Roboto"/>
                <a:sym typeface="Roboto"/>
              </a:rPr>
              <a:t>Noun</a:t>
            </a:r>
            <a:endParaRPr b="0" i="1" sz="1800" u="none" cap="none" strike="noStrike">
              <a:solidFill>
                <a:srgbClr val="222222"/>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Roboto"/>
              <a:buNone/>
            </a:pPr>
            <a:r>
              <a:t/>
            </a:r>
            <a:endParaRPr b="0" i="1" sz="1800" u="none" cap="none" strike="noStrike">
              <a:solidFill>
                <a:srgbClr val="222222"/>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Roboto"/>
              <a:buNone/>
            </a:pPr>
            <a:r>
              <a:rPr b="0" i="0" lang="en" sz="1800" u="none" cap="none" strike="noStrike">
                <a:solidFill>
                  <a:srgbClr val="222222"/>
                </a:solidFill>
                <a:latin typeface="Roboto"/>
                <a:ea typeface="Roboto"/>
                <a:cs typeface="Roboto"/>
                <a:sym typeface="Roboto"/>
              </a:rPr>
              <a:t>noun: </a:t>
            </a:r>
            <a:r>
              <a:rPr b="1" i="0" lang="en" sz="1800" u="none" cap="none" strike="noStrike">
                <a:solidFill>
                  <a:srgbClr val="222222"/>
                </a:solidFill>
                <a:latin typeface="Roboto"/>
                <a:ea typeface="Roboto"/>
                <a:cs typeface="Roboto"/>
                <a:sym typeface="Roboto"/>
              </a:rPr>
              <a:t>application</a:t>
            </a:r>
            <a:r>
              <a:rPr b="0" i="0" lang="en" sz="1800" u="none" cap="none" strike="noStrike">
                <a:solidFill>
                  <a:srgbClr val="222222"/>
                </a:solidFill>
                <a:latin typeface="Roboto"/>
                <a:ea typeface="Roboto"/>
                <a:cs typeface="Roboto"/>
                <a:sym typeface="Roboto"/>
              </a:rPr>
              <a:t>; plural noun: </a:t>
            </a:r>
            <a:r>
              <a:rPr b="1" i="0" lang="en" sz="1800" u="none" cap="none" strike="noStrike">
                <a:solidFill>
                  <a:srgbClr val="222222"/>
                </a:solidFill>
                <a:latin typeface="Roboto"/>
                <a:ea typeface="Roboto"/>
                <a:cs typeface="Roboto"/>
                <a:sym typeface="Roboto"/>
              </a:rPr>
              <a:t>applications</a:t>
            </a:r>
            <a:r>
              <a:rPr b="0" i="0" lang="en" sz="1800" u="none" cap="none" strike="noStrike">
                <a:solidFill>
                  <a:srgbClr val="222222"/>
                </a:solidFill>
                <a:latin typeface="Roboto"/>
                <a:ea typeface="Roboto"/>
                <a:cs typeface="Roboto"/>
                <a:sym typeface="Roboto"/>
              </a:rPr>
              <a:t>; noun: </a:t>
            </a:r>
            <a:r>
              <a:rPr b="1" i="0" lang="en" sz="1800" u="none" cap="none" strike="noStrike">
                <a:solidFill>
                  <a:srgbClr val="222222"/>
                </a:solidFill>
                <a:latin typeface="Roboto"/>
                <a:ea typeface="Roboto"/>
                <a:cs typeface="Roboto"/>
                <a:sym typeface="Roboto"/>
              </a:rPr>
              <a:t>application program</a:t>
            </a:r>
            <a:r>
              <a:rPr b="0" i="0" lang="en" sz="1800" u="none" cap="none" strike="noStrike">
                <a:solidFill>
                  <a:srgbClr val="222222"/>
                </a:solidFill>
                <a:latin typeface="Roboto"/>
                <a:ea typeface="Roboto"/>
                <a:cs typeface="Roboto"/>
                <a:sym typeface="Roboto"/>
              </a:rPr>
              <a:t>; plural noun: </a:t>
            </a:r>
            <a:r>
              <a:rPr b="1" i="0" lang="en" sz="1800" u="none" cap="none" strike="noStrike">
                <a:solidFill>
                  <a:srgbClr val="222222"/>
                </a:solidFill>
                <a:latin typeface="Roboto"/>
                <a:ea typeface="Roboto"/>
                <a:cs typeface="Roboto"/>
                <a:sym typeface="Roboto"/>
              </a:rPr>
              <a:t>application programs</a:t>
            </a:r>
            <a:endParaRPr b="1" i="0" sz="1800" u="none" cap="none" strike="noStrike">
              <a:solidFill>
                <a:srgbClr val="222222"/>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Roboto"/>
              <a:buNone/>
            </a:pPr>
            <a:r>
              <a:t/>
            </a:r>
            <a:endParaRPr b="1" i="0" sz="1800" u="none" cap="none" strike="noStrike">
              <a:solidFill>
                <a:srgbClr val="222222"/>
              </a:solidFill>
              <a:latin typeface="Roboto"/>
              <a:ea typeface="Roboto"/>
              <a:cs typeface="Roboto"/>
              <a:sym typeface="Roboto"/>
            </a:endParaRPr>
          </a:p>
          <a:p>
            <a:pPr indent="-342900" lvl="0" marL="457200" marR="0" rtl="0" algn="l">
              <a:lnSpc>
                <a:spcPct val="115000"/>
              </a:lnSpc>
              <a:spcBef>
                <a:spcPts val="0"/>
              </a:spcBef>
              <a:spcAft>
                <a:spcPts val="0"/>
              </a:spcAft>
              <a:buClr>
                <a:srgbClr val="222222"/>
              </a:buClr>
              <a:buSzPts val="1800"/>
              <a:buFont typeface="Roboto"/>
              <a:buAutoNum type="arabicPeriod"/>
            </a:pPr>
            <a:r>
              <a:rPr b="0" i="0" lang="en" sz="1800" u="none" cap="none" strike="noStrike">
                <a:solidFill>
                  <a:srgbClr val="222222"/>
                </a:solidFill>
                <a:latin typeface="Roboto"/>
                <a:ea typeface="Roboto"/>
                <a:cs typeface="Roboto"/>
                <a:sym typeface="Roboto"/>
              </a:rPr>
              <a:t>A discrete failure domain</a:t>
            </a:r>
            <a:endParaRPr b="0" i="0" sz="1800" u="none" cap="none" strike="noStrike">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51"/>
          <p:cNvSpPr txBox="1"/>
          <p:nvPr>
            <p:ph type="title"/>
          </p:nvPr>
        </p:nvSpPr>
        <p:spPr>
          <a:xfrm>
            <a:off x="761950" y="809575"/>
            <a:ext cx="5080200" cy="3522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Google Sans"/>
                <a:ea typeface="Google Sans"/>
                <a:cs typeface="Google Sans"/>
                <a:sym typeface="Google Sans"/>
              </a:rPr>
              <a:t>(</a:t>
            </a:r>
            <a:r>
              <a:rPr lang="en"/>
              <a:t>#</a:t>
            </a:r>
            <a:r>
              <a:rPr b="1" i="0" lang="en" sz="2400" u="none" cap="none" strike="noStrike">
                <a:solidFill>
                  <a:schemeClr val="dk1"/>
                </a:solidFill>
                <a:latin typeface="Google Sans"/>
                <a:ea typeface="Google Sans"/>
                <a:cs typeface="Google Sans"/>
                <a:sym typeface="Google Sans"/>
              </a:rPr>
              <a:t>1) In Practice -- Anonymized</a:t>
            </a:r>
            <a:endParaRPr b="1" i="0" sz="2400" u="none" cap="none" strike="noStrike">
              <a:solidFill>
                <a:schemeClr val="dk1"/>
              </a:solidFill>
              <a:latin typeface="Google Sans"/>
              <a:ea typeface="Google Sans"/>
              <a:cs typeface="Google Sans"/>
              <a:sym typeface="Google Sans"/>
            </a:endParaRPr>
          </a:p>
        </p:txBody>
      </p:sp>
      <p:sp>
        <p:nvSpPr>
          <p:cNvPr id="671" name="Google Shape;671;p51"/>
          <p:cNvSpPr txBox="1"/>
          <p:nvPr>
            <p:ph idx="1" type="body"/>
          </p:nvPr>
        </p:nvSpPr>
        <p:spPr>
          <a:xfrm>
            <a:off x="762025" y="1514225"/>
            <a:ext cx="5080200" cy="2819700"/>
          </a:xfrm>
          <a:prstGeom prst="rect">
            <a:avLst/>
          </a:prstGeom>
          <a:noFill/>
          <a:ln>
            <a:noFill/>
          </a:ln>
        </p:spPr>
        <p:txBody>
          <a:bodyPr anchorCtr="0" anchor="t" bIns="0" lIns="0" spcFirstLastPara="1" rIns="228600" wrap="square" tIns="0">
            <a:noAutofit/>
          </a:bodyPr>
          <a:lstStyle/>
          <a:p>
            <a:pPr indent="0" lvl="0" marL="0" marR="0" rtl="0" algn="l">
              <a:lnSpc>
                <a:spcPct val="115000"/>
              </a:lnSpc>
              <a:spcBef>
                <a:spcPts val="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An enthusiastic enterprise customer tried to transform whole org in place, and it was disastrous.</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Roboto"/>
              <a:buNone/>
            </a:pPr>
            <a:r>
              <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The best way to do this is one discrete failure domain at a time and let it spread organically. You can’t change an entire culture in one fell swoop.</a:t>
            </a:r>
            <a:endParaRPr b="0" i="0" sz="1400" u="none" cap="none" strike="noStrike">
              <a:solidFill>
                <a:schemeClr val="dk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52"/>
          <p:cNvSpPr txBox="1"/>
          <p:nvPr>
            <p:ph type="title"/>
          </p:nvPr>
        </p:nvSpPr>
        <p:spPr>
          <a:xfrm>
            <a:off x="761950" y="809575"/>
            <a:ext cx="5080200" cy="3522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Google Sans"/>
                <a:ea typeface="Google Sans"/>
                <a:cs typeface="Google Sans"/>
                <a:sym typeface="Google Sans"/>
              </a:rPr>
              <a:t>(</a:t>
            </a:r>
            <a:r>
              <a:rPr lang="en"/>
              <a:t>#</a:t>
            </a:r>
            <a:r>
              <a:rPr b="1" i="0" lang="en" sz="2400" u="none" cap="none" strike="noStrike">
                <a:solidFill>
                  <a:schemeClr val="dk1"/>
                </a:solidFill>
                <a:latin typeface="Google Sans"/>
                <a:ea typeface="Google Sans"/>
                <a:cs typeface="Google Sans"/>
                <a:sym typeface="Google Sans"/>
              </a:rPr>
              <a:t>2) Start with the Error Budget</a:t>
            </a:r>
            <a:endParaRPr b="1" i="0" sz="2400" u="none" cap="none" strike="noStrike">
              <a:solidFill>
                <a:schemeClr val="dk1"/>
              </a:solidFill>
              <a:latin typeface="Google Sans"/>
              <a:ea typeface="Google Sans"/>
              <a:cs typeface="Google Sans"/>
              <a:sym typeface="Google Sans"/>
            </a:endParaRPr>
          </a:p>
        </p:txBody>
      </p:sp>
      <p:sp>
        <p:nvSpPr>
          <p:cNvPr id="677" name="Google Shape;677;p52"/>
          <p:cNvSpPr txBox="1"/>
          <p:nvPr>
            <p:ph idx="1" type="body"/>
          </p:nvPr>
        </p:nvSpPr>
        <p:spPr>
          <a:xfrm>
            <a:off x="762025" y="1514225"/>
            <a:ext cx="5080200" cy="2819700"/>
          </a:xfrm>
          <a:prstGeom prst="rect">
            <a:avLst/>
          </a:prstGeom>
          <a:noFill/>
          <a:ln>
            <a:noFill/>
          </a:ln>
        </p:spPr>
        <p:txBody>
          <a:bodyPr anchorCtr="0" anchor="t" bIns="0" lIns="0" spcFirstLastPara="1" rIns="228600" wrap="square" tIns="0">
            <a:noAutofit/>
          </a:bodyPr>
          <a:lstStyle/>
          <a:p>
            <a:pPr indent="0" lvl="0" marL="0" marR="0" rtl="0" algn="l">
              <a:lnSpc>
                <a:spcPct val="115000"/>
              </a:lnSpc>
              <a:spcBef>
                <a:spcPts val="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If you can convince the exec, dev, and ops teams to </a:t>
            </a:r>
            <a:r>
              <a:rPr b="1" i="0" lang="en" sz="1400" u="none" cap="none" strike="noStrike">
                <a:solidFill>
                  <a:schemeClr val="dk1"/>
                </a:solidFill>
                <a:latin typeface="Roboto"/>
                <a:ea typeface="Roboto"/>
                <a:cs typeface="Roboto"/>
                <a:sym typeface="Roboto"/>
              </a:rPr>
              <a:t>create</a:t>
            </a:r>
            <a:r>
              <a:rPr b="0" i="0" lang="en" sz="1400" u="none" cap="none" strike="noStrike">
                <a:solidFill>
                  <a:schemeClr val="dk1"/>
                </a:solidFill>
                <a:latin typeface="Roboto"/>
                <a:ea typeface="Roboto"/>
                <a:cs typeface="Roboto"/>
                <a:sym typeface="Roboto"/>
              </a:rPr>
              <a:t> and </a:t>
            </a:r>
            <a:r>
              <a:rPr b="1" i="0" lang="en" sz="1400" u="none" cap="none" strike="noStrike">
                <a:solidFill>
                  <a:schemeClr val="dk1"/>
                </a:solidFill>
                <a:latin typeface="Roboto"/>
                <a:ea typeface="Roboto"/>
                <a:cs typeface="Roboto"/>
                <a:sym typeface="Roboto"/>
              </a:rPr>
              <a:t>stick to </a:t>
            </a:r>
            <a:r>
              <a:rPr b="0" i="0" lang="en" sz="1400" u="none" cap="none" strike="noStrike">
                <a:solidFill>
                  <a:schemeClr val="dk1"/>
                </a:solidFill>
                <a:latin typeface="Roboto"/>
                <a:ea typeface="Roboto"/>
                <a:cs typeface="Roboto"/>
                <a:sym typeface="Roboto"/>
              </a:rPr>
              <a:t>Error Budgets, then the rest (pretty much) takes care of itself</a:t>
            </a:r>
            <a:endParaRPr b="0" i="0" sz="1400" u="none" cap="none" strike="noStrike">
              <a:solidFill>
                <a:schemeClr val="dk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53"/>
          <p:cNvSpPr txBox="1"/>
          <p:nvPr>
            <p:ph type="title"/>
          </p:nvPr>
        </p:nvSpPr>
        <p:spPr>
          <a:xfrm>
            <a:off x="761950" y="809575"/>
            <a:ext cx="5080200" cy="3522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Google Sans"/>
                <a:ea typeface="Google Sans"/>
                <a:cs typeface="Google Sans"/>
                <a:sym typeface="Google Sans"/>
              </a:rPr>
              <a:t>(#2) In Practice -- Evernote</a:t>
            </a:r>
            <a:endParaRPr b="1" i="0" sz="2400" u="none" cap="none" strike="noStrike">
              <a:solidFill>
                <a:schemeClr val="dk1"/>
              </a:solidFill>
              <a:latin typeface="Google Sans"/>
              <a:ea typeface="Google Sans"/>
              <a:cs typeface="Google Sans"/>
              <a:sym typeface="Google Sans"/>
            </a:endParaRPr>
          </a:p>
        </p:txBody>
      </p:sp>
      <p:sp>
        <p:nvSpPr>
          <p:cNvPr id="683" name="Google Shape;683;p53"/>
          <p:cNvSpPr txBox="1"/>
          <p:nvPr>
            <p:ph idx="1" type="body"/>
          </p:nvPr>
        </p:nvSpPr>
        <p:spPr>
          <a:xfrm>
            <a:off x="762025" y="1514225"/>
            <a:ext cx="6984900" cy="28197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chemeClr val="dk1"/>
              </a:buClr>
              <a:buSzPts val="1100"/>
              <a:buFont typeface="Roboto"/>
              <a:buNone/>
            </a:pPr>
            <a:r>
              <a:rPr b="0" i="0" lang="en" sz="1400" u="none" cap="none" strike="noStrike">
                <a:solidFill>
                  <a:srgbClr val="000000"/>
                </a:solidFill>
                <a:latin typeface="Roboto"/>
                <a:ea typeface="Roboto"/>
                <a:cs typeface="Roboto"/>
                <a:sym typeface="Roboto"/>
              </a:rPr>
              <a:t>“Start the conversation from the point of view of your customers: </a:t>
            </a:r>
            <a:r>
              <a:rPr b="1" i="0" lang="en" sz="1400" u="none" cap="none" strike="noStrike">
                <a:solidFill>
                  <a:srgbClr val="000000"/>
                </a:solidFill>
                <a:latin typeface="Roboto"/>
                <a:ea typeface="Roboto"/>
                <a:cs typeface="Roboto"/>
                <a:sym typeface="Roboto"/>
              </a:rPr>
              <a:t>what promises are you trying to uphold?</a:t>
            </a:r>
            <a:r>
              <a:rPr b="0" i="0" lang="en"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Roboto"/>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Roboto"/>
              <a:buNone/>
            </a:pPr>
            <a:r>
              <a:rPr b="0" i="0" lang="en" sz="1400" u="none" cap="none" strike="noStrike">
                <a:solidFill>
                  <a:srgbClr val="000000"/>
                </a:solidFill>
                <a:latin typeface="Roboto"/>
                <a:ea typeface="Roboto"/>
                <a:cs typeface="Roboto"/>
                <a:sym typeface="Roboto"/>
              </a:rPr>
              <a:t>“</a:t>
            </a:r>
            <a:r>
              <a:rPr b="1" i="0" lang="en" sz="1400" u="none" cap="none" strike="noStrike">
                <a:solidFill>
                  <a:srgbClr val="000000"/>
                </a:solidFill>
                <a:latin typeface="Roboto"/>
                <a:ea typeface="Roboto"/>
                <a:cs typeface="Roboto"/>
                <a:sym typeface="Roboto"/>
              </a:rPr>
              <a:t>We kept our first pass simple by focusing on uptime.</a:t>
            </a:r>
            <a:r>
              <a:rPr b="0" i="0" lang="en" sz="1400" u="none" cap="none" strike="noStrike">
                <a:solidFill>
                  <a:srgbClr val="000000"/>
                </a:solidFill>
                <a:latin typeface="Roboto"/>
                <a:ea typeface="Roboto"/>
                <a:cs typeface="Roboto"/>
                <a:sym typeface="Roboto"/>
              </a:rPr>
              <a:t> Using this simple first approach, we could clearly articulate </a:t>
            </a:r>
            <a:r>
              <a:rPr b="1" i="0" lang="en" sz="1400" u="none" cap="none" strike="noStrike">
                <a:solidFill>
                  <a:srgbClr val="000000"/>
                </a:solidFill>
                <a:latin typeface="Roboto"/>
                <a:ea typeface="Roboto"/>
                <a:cs typeface="Roboto"/>
                <a:sym typeface="Roboto"/>
              </a:rPr>
              <a:t>what we were measuring, and how</a:t>
            </a:r>
            <a:r>
              <a:rPr b="0" i="0" lang="en"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Roboto"/>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Roboto"/>
              <a:buNone/>
            </a:pPr>
            <a:r>
              <a:rPr b="0" i="0" lang="en" sz="1400" u="none" cap="none" strike="noStrike">
                <a:solidFill>
                  <a:srgbClr val="000000"/>
                </a:solidFill>
                <a:latin typeface="Roboto"/>
                <a:ea typeface="Roboto"/>
                <a:cs typeface="Roboto"/>
                <a:sym typeface="Roboto"/>
              </a:rPr>
              <a:t>“’Perfect is the enemy of good.’ </a:t>
            </a:r>
            <a:r>
              <a:rPr b="1" i="0" lang="en" sz="1400" u="none" cap="none" strike="noStrike">
                <a:solidFill>
                  <a:srgbClr val="000000"/>
                </a:solidFill>
                <a:latin typeface="Roboto"/>
                <a:ea typeface="Roboto"/>
                <a:cs typeface="Roboto"/>
                <a:sym typeface="Roboto"/>
              </a:rPr>
              <a:t>Even when SLOs aren't perfect, they're good enough to guide improvements over time.</a:t>
            </a:r>
            <a:r>
              <a:rPr b="0" i="0" lang="en" sz="1400" u="none" cap="none" strike="noStrike">
                <a:solidFill>
                  <a:srgbClr val="000000"/>
                </a:solidFill>
                <a:latin typeface="Roboto"/>
                <a:ea typeface="Roboto"/>
                <a:cs typeface="Roboto"/>
                <a:sym typeface="Roboto"/>
              </a:rPr>
              <a:t>”</a:t>
            </a:r>
            <a:endParaRPr b="1"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Roboto"/>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Roboto"/>
              <a:buNone/>
            </a:pPr>
            <a:r>
              <a:rPr b="0" i="0" lang="en" sz="1400" u="none" cap="none" strike="noStrike">
                <a:solidFill>
                  <a:srgbClr val="000000"/>
                </a:solidFill>
                <a:latin typeface="Roboto"/>
                <a:ea typeface="Roboto"/>
                <a:cs typeface="Roboto"/>
                <a:sym typeface="Roboto"/>
              </a:rPr>
              <a:t>“We selected an initial SLO that covered most, but not all, user interactions, which was a </a:t>
            </a:r>
            <a:r>
              <a:rPr b="1" i="0" lang="en" sz="1400" u="none" cap="none" strike="noStrike">
                <a:solidFill>
                  <a:srgbClr val="000000"/>
                </a:solidFill>
                <a:latin typeface="Roboto"/>
                <a:ea typeface="Roboto"/>
                <a:cs typeface="Roboto"/>
                <a:sym typeface="Roboto"/>
              </a:rPr>
              <a:t>good proxy for quality of service</a:t>
            </a:r>
            <a:r>
              <a:rPr b="0" i="0" lang="en"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Roboto"/>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Roboto"/>
              <a:buNone/>
            </a:pPr>
            <a:r>
              <a:rPr b="0" i="0" lang="en" sz="1400" u="none" cap="none" strike="noStrike">
                <a:solidFill>
                  <a:srgbClr val="000000"/>
                </a:solidFill>
                <a:latin typeface="Roboto"/>
                <a:ea typeface="Roboto"/>
                <a:cs typeface="Roboto"/>
                <a:sym typeface="Roboto"/>
              </a:rPr>
              <a:t>-- Ben McCormack (VP Operations / Chief of Staff -- Evernote)</a:t>
            </a:r>
            <a:endParaRPr b="0" i="0" sz="14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Roboto"/>
              <a:buNone/>
            </a:pPr>
            <a:r>
              <a:t/>
            </a:r>
            <a:endParaRPr b="0" i="0" sz="1100" u="none" cap="none" strike="noStrike">
              <a:solidFill>
                <a:schemeClr val="dk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54"/>
          <p:cNvSpPr txBox="1"/>
          <p:nvPr>
            <p:ph type="title"/>
          </p:nvPr>
        </p:nvSpPr>
        <p:spPr>
          <a:xfrm>
            <a:off x="761950" y="809575"/>
            <a:ext cx="5562300" cy="3522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Google Sans"/>
                <a:ea typeface="Google Sans"/>
                <a:cs typeface="Google Sans"/>
                <a:sym typeface="Google Sans"/>
              </a:rPr>
              <a:t>(#2) In Practice -- The Home Depot</a:t>
            </a:r>
            <a:endParaRPr b="1" i="0" sz="2400" u="none" cap="none" strike="noStrike">
              <a:solidFill>
                <a:schemeClr val="dk1"/>
              </a:solidFill>
              <a:latin typeface="Google Sans"/>
              <a:ea typeface="Google Sans"/>
              <a:cs typeface="Google Sans"/>
              <a:sym typeface="Google Sans"/>
            </a:endParaRPr>
          </a:p>
        </p:txBody>
      </p:sp>
      <p:sp>
        <p:nvSpPr>
          <p:cNvPr id="689" name="Google Shape;689;p54"/>
          <p:cNvSpPr txBox="1"/>
          <p:nvPr>
            <p:ph idx="1" type="body"/>
          </p:nvPr>
        </p:nvSpPr>
        <p:spPr>
          <a:xfrm>
            <a:off x="762025" y="1514225"/>
            <a:ext cx="7620000" cy="28197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chemeClr val="dk1"/>
              </a:buClr>
              <a:buSzPts val="1100"/>
              <a:buFont typeface="Roboto"/>
              <a:buNone/>
            </a:pPr>
            <a:r>
              <a:rPr b="0" i="0" lang="en" sz="1400" u="none" cap="none" strike="noStrike">
                <a:solidFill>
                  <a:srgbClr val="000000"/>
                </a:solidFill>
                <a:latin typeface="Roboto"/>
                <a:ea typeface="Roboto"/>
                <a:cs typeface="Roboto"/>
                <a:sym typeface="Roboto"/>
              </a:rPr>
              <a:t>“</a:t>
            </a:r>
            <a:r>
              <a:rPr b="1" i="0" lang="en" sz="1400" u="none" cap="none" strike="noStrike">
                <a:solidFill>
                  <a:srgbClr val="000000"/>
                </a:solidFill>
                <a:latin typeface="Roboto"/>
                <a:ea typeface="Roboto"/>
                <a:cs typeface="Roboto"/>
                <a:sym typeface="Roboto"/>
              </a:rPr>
              <a:t>[Before our] culture of SLOs</a:t>
            </a:r>
            <a:r>
              <a:rPr b="0" i="0" lang="en" sz="1400" u="none" cap="none" strike="noStrike">
                <a:solidFill>
                  <a:srgbClr val="000000"/>
                </a:solidFill>
                <a:latin typeface="Roboto"/>
                <a:ea typeface="Roboto"/>
                <a:cs typeface="Roboto"/>
                <a:sym typeface="Roboto"/>
              </a:rPr>
              <a:t>, monitoring tools and dashboards were plentiful, but were scattered everywhere and didn’t track data over time.”</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Roboto"/>
              <a:buNone/>
            </a:pPr>
            <a:r>
              <a:rPr b="0" i="0" lang="en" sz="1400" u="none" cap="none" strike="noStrike">
                <a:solidFill>
                  <a:srgbClr val="000000"/>
                </a:solidFill>
                <a:latin typeface="Roboto"/>
                <a:ea typeface="Roboto"/>
                <a:cs typeface="Roboto"/>
                <a:sym typeface="Roboto"/>
              </a:rPr>
              <a:t>“We began troubleshooting at the user-facing service and worked backwards until we found the problem, </a:t>
            </a:r>
            <a:r>
              <a:rPr b="1" i="0" lang="en" sz="1400" u="none" cap="none" strike="noStrike">
                <a:solidFill>
                  <a:srgbClr val="000000"/>
                </a:solidFill>
                <a:latin typeface="Roboto"/>
                <a:ea typeface="Roboto"/>
                <a:cs typeface="Roboto"/>
                <a:sym typeface="Roboto"/>
              </a:rPr>
              <a:t>wasting countless hours</a:t>
            </a:r>
            <a:r>
              <a:rPr b="0" i="0" lang="en"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Roboto"/>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Roboto"/>
              <a:buNone/>
            </a:pPr>
            <a:r>
              <a:rPr b="0" i="0" lang="en" sz="1400" u="none" cap="none" strike="noStrike">
                <a:solidFill>
                  <a:srgbClr val="000000"/>
                </a:solidFill>
                <a:latin typeface="Roboto"/>
                <a:ea typeface="Roboto"/>
                <a:cs typeface="Roboto"/>
                <a:sym typeface="Roboto"/>
              </a:rPr>
              <a:t>“If a team needed to build a service, </a:t>
            </a:r>
            <a:r>
              <a:rPr b="1" i="0" lang="en" sz="1400" u="none" cap="none" strike="noStrike">
                <a:solidFill>
                  <a:srgbClr val="000000"/>
                </a:solidFill>
                <a:latin typeface="Roboto"/>
                <a:ea typeface="Roboto"/>
                <a:cs typeface="Roboto"/>
                <a:sym typeface="Roboto"/>
              </a:rPr>
              <a:t>they wouldn’t know if the service they had a hard dependency</a:t>
            </a:r>
            <a:r>
              <a:rPr b="0" i="0" lang="en" sz="1400" u="none" cap="none" strike="noStrike">
                <a:solidFill>
                  <a:srgbClr val="000000"/>
                </a:solidFill>
                <a:latin typeface="Roboto"/>
                <a:ea typeface="Roboto"/>
                <a:cs typeface="Roboto"/>
                <a:sym typeface="Roboto"/>
              </a:rPr>
              <a:t> on could support them. These disconnects caused </a:t>
            </a:r>
            <a:r>
              <a:rPr b="1" i="0" lang="en" sz="1400" u="none" cap="none" strike="noStrike">
                <a:solidFill>
                  <a:srgbClr val="000000"/>
                </a:solidFill>
                <a:latin typeface="Roboto"/>
                <a:ea typeface="Roboto"/>
                <a:cs typeface="Roboto"/>
                <a:sym typeface="Roboto"/>
              </a:rPr>
              <a:t>confusion and mistrust</a:t>
            </a:r>
            <a:r>
              <a:rPr b="0" i="0" lang="en"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Roboto"/>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Roboto"/>
              <a:buNone/>
            </a:pPr>
            <a:r>
              <a:rPr b="0" i="0" lang="en" sz="1400" u="none" cap="none" strike="noStrike">
                <a:solidFill>
                  <a:srgbClr val="000000"/>
                </a:solidFill>
                <a:latin typeface="Roboto"/>
                <a:ea typeface="Roboto"/>
                <a:cs typeface="Roboto"/>
                <a:sym typeface="Roboto"/>
              </a:rPr>
              <a:t>“Once SLOs were firmly cemented and effective automation and reporting were in place, </a:t>
            </a:r>
            <a:r>
              <a:rPr b="1" i="0" lang="en" sz="1400" u="none" cap="none" strike="noStrike">
                <a:solidFill>
                  <a:srgbClr val="000000"/>
                </a:solidFill>
                <a:latin typeface="Roboto"/>
                <a:ea typeface="Roboto"/>
                <a:cs typeface="Roboto"/>
                <a:sym typeface="Roboto"/>
              </a:rPr>
              <a:t>new SLOs proliferated quickly.</a:t>
            </a:r>
            <a:r>
              <a:rPr b="0" i="0" lang="en" sz="1400" u="none" cap="none" strike="noStrike">
                <a:solidFill>
                  <a:srgbClr val="000000"/>
                </a:solidFill>
                <a:latin typeface="Roboto"/>
                <a:ea typeface="Roboto"/>
                <a:cs typeface="Roboto"/>
                <a:sym typeface="Roboto"/>
              </a:rPr>
              <a:t> After tracking SLOs for </a:t>
            </a:r>
            <a:r>
              <a:rPr b="1" i="0" lang="en" sz="1400" u="none" cap="none" strike="noStrike">
                <a:solidFill>
                  <a:srgbClr val="000000"/>
                </a:solidFill>
                <a:latin typeface="Roboto"/>
                <a:ea typeface="Roboto"/>
                <a:cs typeface="Roboto"/>
                <a:sym typeface="Roboto"/>
              </a:rPr>
              <a:t>about 50 services at the beginning of the year, by the end of the year we were tracking SLOs for 800 services, with about 50 new services being registered per month.</a:t>
            </a:r>
            <a:r>
              <a:rPr b="0" i="0" lang="en"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Roboto"/>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Roboto"/>
              <a:buNone/>
            </a:pPr>
            <a:r>
              <a:rPr b="0" i="0" lang="en" sz="1400" u="none" cap="none" strike="noStrike">
                <a:solidFill>
                  <a:srgbClr val="000000"/>
                </a:solidFill>
                <a:latin typeface="Roboto"/>
                <a:ea typeface="Roboto"/>
                <a:cs typeface="Roboto"/>
                <a:sym typeface="Roboto"/>
              </a:rPr>
              <a:t>-- William Bonnell (Sr. Director, SRE -- The Home Depot)</a:t>
            </a:r>
            <a:endParaRPr b="0" i="0" sz="1100" u="none" cap="none" strike="noStrike">
              <a:solidFill>
                <a:schemeClr val="dk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55"/>
          <p:cNvSpPr txBox="1"/>
          <p:nvPr>
            <p:ph idx="1" type="body"/>
          </p:nvPr>
        </p:nvSpPr>
        <p:spPr>
          <a:xfrm>
            <a:off x="762025" y="1514225"/>
            <a:ext cx="5080200" cy="2819700"/>
          </a:xfrm>
          <a:prstGeom prst="rect">
            <a:avLst/>
          </a:prstGeom>
          <a:noFill/>
          <a:ln>
            <a:noFill/>
          </a:ln>
        </p:spPr>
        <p:txBody>
          <a:bodyPr anchorCtr="0" anchor="t" bIns="0" lIns="0" spcFirstLastPara="1" rIns="228600" wrap="square" tIns="0">
            <a:noAutofit/>
          </a:bodyPr>
          <a:lstStyle/>
          <a:p>
            <a:pPr indent="0" lvl="0" marL="0" marR="0" rtl="0" algn="l">
              <a:lnSpc>
                <a:spcPct val="115000"/>
              </a:lnSpc>
              <a:spcBef>
                <a:spcPts val="0"/>
              </a:spcBef>
              <a:spcAft>
                <a:spcPts val="0"/>
              </a:spcAft>
              <a:buClr>
                <a:schemeClr val="dk1"/>
              </a:buClr>
              <a:buSzPts val="1100"/>
              <a:buFont typeface="Roboto"/>
              <a:buNone/>
            </a:pPr>
            <a:r>
              <a:rPr b="1" i="0" lang="en" sz="1400" u="none" cap="none" strike="noStrike">
                <a:solidFill>
                  <a:schemeClr val="dk1"/>
                </a:solidFill>
                <a:latin typeface="Roboto"/>
                <a:ea typeface="Roboto"/>
                <a:cs typeface="Roboto"/>
                <a:sym typeface="Roboto"/>
              </a:rPr>
              <a:t>TL;DR:</a:t>
            </a:r>
            <a:r>
              <a:rPr b="0" i="0" lang="en" sz="1400" u="none" cap="none" strike="noStrike">
                <a:solidFill>
                  <a:schemeClr val="dk1"/>
                </a:solidFill>
                <a:latin typeface="Roboto"/>
                <a:ea typeface="Roboto"/>
                <a:cs typeface="Roboto"/>
                <a:sym typeface="Roboto"/>
              </a:rPr>
              <a:t> </a:t>
            </a:r>
            <a:endParaRPr b="0" i="0" sz="1400" u="none" cap="none" strike="noStrike">
              <a:solidFill>
                <a:schemeClr val="dk1"/>
              </a:solidFill>
              <a:latin typeface="Roboto"/>
              <a:ea typeface="Roboto"/>
              <a:cs typeface="Roboto"/>
              <a:sym typeface="Roboto"/>
            </a:endParaRPr>
          </a:p>
          <a:p>
            <a:pPr indent="0" lvl="0" marL="457200" marR="0" rtl="0" algn="l">
              <a:lnSpc>
                <a:spcPct val="115000"/>
              </a:lnSpc>
              <a:spcBef>
                <a:spcPts val="100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More logging and measurement is (probably) better;</a:t>
            </a:r>
            <a:endParaRPr b="0" i="0" sz="1400" u="none" cap="none" strike="noStrike">
              <a:solidFill>
                <a:schemeClr val="dk1"/>
              </a:solidFill>
              <a:latin typeface="Roboto"/>
              <a:ea typeface="Roboto"/>
              <a:cs typeface="Roboto"/>
              <a:sym typeface="Roboto"/>
            </a:endParaRPr>
          </a:p>
          <a:p>
            <a:pPr indent="0" lvl="0" marL="457200" marR="0" rtl="0" algn="l">
              <a:lnSpc>
                <a:spcPct val="115000"/>
              </a:lnSpc>
              <a:spcBef>
                <a:spcPts val="100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More alerting is (probably) not!</a:t>
            </a:r>
            <a:endParaRPr b="0" i="0" sz="1400" u="none" cap="none" strike="noStrike">
              <a:solidFill>
                <a:schemeClr val="dk1"/>
              </a:solidFill>
              <a:latin typeface="Roboto"/>
              <a:ea typeface="Roboto"/>
              <a:cs typeface="Roboto"/>
              <a:sym typeface="Roboto"/>
            </a:endParaRPr>
          </a:p>
          <a:p>
            <a:pPr indent="0" lvl="0" marL="457200" marR="0" rtl="0" algn="l">
              <a:lnSpc>
                <a:spcPct val="115000"/>
              </a:lnSpc>
              <a:spcBef>
                <a:spcPts val="100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Symptoms of pain, not infinite potential causes.</a:t>
            </a:r>
            <a:endParaRPr b="0" i="0" sz="1400" u="none" cap="none" strike="noStrike">
              <a:solidFill>
                <a:schemeClr val="dk1"/>
              </a:solidFill>
              <a:latin typeface="Roboto"/>
              <a:ea typeface="Roboto"/>
              <a:cs typeface="Roboto"/>
              <a:sym typeface="Roboto"/>
            </a:endParaRPr>
          </a:p>
          <a:p>
            <a:pPr indent="0" lvl="0" marL="457200" marR="0" rtl="0" algn="l">
              <a:lnSpc>
                <a:spcPct val="115000"/>
              </a:lnSpc>
              <a:spcBef>
                <a:spcPts val="1000"/>
              </a:spcBef>
              <a:spcAft>
                <a:spcPts val="1000"/>
              </a:spcAft>
              <a:buClr>
                <a:schemeClr val="dk1"/>
              </a:buClr>
              <a:buSzPts val="1100"/>
              <a:buFont typeface="Roboto"/>
              <a:buNone/>
            </a:pPr>
            <a:r>
              <a:rPr b="0" i="0" lang="en" sz="1400" u="none" cap="none" strike="noStrike">
                <a:solidFill>
                  <a:schemeClr val="dk1"/>
                </a:solidFill>
                <a:latin typeface="Roboto"/>
                <a:ea typeface="Roboto"/>
                <a:cs typeface="Roboto"/>
                <a:sym typeface="Roboto"/>
              </a:rPr>
              <a:t>Focus on Observability.</a:t>
            </a:r>
            <a:endParaRPr b="0" i="0" sz="1400" u="none" cap="none" strike="noStrike">
              <a:solidFill>
                <a:schemeClr val="dk1"/>
              </a:solidFill>
              <a:latin typeface="Roboto"/>
              <a:ea typeface="Roboto"/>
              <a:cs typeface="Roboto"/>
              <a:sym typeface="Roboto"/>
            </a:endParaRPr>
          </a:p>
        </p:txBody>
      </p:sp>
      <p:sp>
        <p:nvSpPr>
          <p:cNvPr id="695" name="Google Shape;695;p55"/>
          <p:cNvSpPr txBox="1"/>
          <p:nvPr>
            <p:ph type="title"/>
          </p:nvPr>
        </p:nvSpPr>
        <p:spPr>
          <a:xfrm>
            <a:off x="761950" y="809575"/>
            <a:ext cx="5715000" cy="3522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Google Sans"/>
                <a:ea typeface="Google Sans"/>
                <a:cs typeface="Google Sans"/>
                <a:sym typeface="Google Sans"/>
              </a:rPr>
              <a:t>(#3) Alerting/Monitoring &amp; Ops Load</a:t>
            </a:r>
            <a:endParaRPr b="1" i="0" sz="2400" u="none" cap="none" strike="noStrike">
              <a:solidFill>
                <a:schemeClr val="dk1"/>
              </a:solidFill>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56"/>
          <p:cNvSpPr txBox="1"/>
          <p:nvPr>
            <p:ph type="title"/>
          </p:nvPr>
        </p:nvSpPr>
        <p:spPr>
          <a:xfrm>
            <a:off x="761950" y="809575"/>
            <a:ext cx="5080200" cy="3522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Google Sans"/>
                <a:ea typeface="Google Sans"/>
                <a:cs typeface="Google Sans"/>
                <a:sym typeface="Google Sans"/>
              </a:rPr>
              <a:t>(#4) Blameless culture</a:t>
            </a:r>
            <a:endParaRPr b="1" i="0" sz="2400" u="none" cap="none" strike="noStrike">
              <a:solidFill>
                <a:schemeClr val="dk1"/>
              </a:solidFill>
              <a:latin typeface="Google Sans"/>
              <a:ea typeface="Google Sans"/>
              <a:cs typeface="Google Sans"/>
              <a:sym typeface="Google Sans"/>
            </a:endParaRPr>
          </a:p>
        </p:txBody>
      </p:sp>
      <p:sp>
        <p:nvSpPr>
          <p:cNvPr id="701" name="Google Shape;701;p56"/>
          <p:cNvSpPr txBox="1"/>
          <p:nvPr>
            <p:ph idx="1" type="body"/>
          </p:nvPr>
        </p:nvSpPr>
        <p:spPr>
          <a:xfrm>
            <a:off x="762025" y="1514225"/>
            <a:ext cx="5080200" cy="2819700"/>
          </a:xfrm>
          <a:prstGeom prst="rect">
            <a:avLst/>
          </a:prstGeom>
          <a:noFill/>
          <a:ln>
            <a:noFill/>
          </a:ln>
        </p:spPr>
        <p:txBody>
          <a:bodyPr anchorCtr="0" anchor="t" bIns="0" lIns="0" spcFirstLastPara="1" rIns="228600" wrap="square" tIns="0">
            <a:noAutofit/>
          </a:bodyPr>
          <a:lstStyle/>
          <a:p>
            <a:pPr indent="0" lvl="0" marL="0" marR="0" rtl="0" algn="l">
              <a:lnSpc>
                <a:spcPct val="115000"/>
              </a:lnSpc>
              <a:spcBef>
                <a:spcPts val="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We will always be reacting to the same kinds of failures over and over unless we </a:t>
            </a:r>
            <a:r>
              <a:rPr b="1" i="0" lang="en" sz="1400" u="none" cap="none" strike="noStrike">
                <a:solidFill>
                  <a:schemeClr val="dk1"/>
                </a:solidFill>
                <a:latin typeface="Roboto"/>
                <a:ea typeface="Roboto"/>
                <a:cs typeface="Roboto"/>
                <a:sym typeface="Roboto"/>
              </a:rPr>
              <a:t>invest in discovering what happened</a:t>
            </a:r>
            <a:r>
              <a:rPr b="0" i="0" lang="en" sz="1400" u="none" cap="none" strike="noStrike">
                <a:solidFill>
                  <a:schemeClr val="dk1"/>
                </a:solidFill>
                <a:latin typeface="Roboto"/>
                <a:ea typeface="Roboto"/>
                <a:cs typeface="Roboto"/>
                <a:sym typeface="Roboto"/>
              </a:rPr>
              <a:t>. we really ought to get something out of every error, rather than wasting the opportunity.</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Roboto"/>
              <a:buNone/>
            </a:pPr>
            <a:r>
              <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Can't get to culture of being able to take risks if we're blameful</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Roboto"/>
              <a:buNone/>
            </a:pPr>
            <a:r>
              <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Blame guarantees deceit!</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Roboto"/>
              <a:buNone/>
            </a:pPr>
            <a:r>
              <a:t/>
            </a:r>
            <a:endParaRPr b="0" i="0" sz="14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(see why at: </a:t>
            </a:r>
            <a:r>
              <a:rPr b="0" i="0" lang="en" sz="1400" u="sng" cap="none" strike="noStrike">
                <a:solidFill>
                  <a:schemeClr val="hlink"/>
                </a:solidFill>
                <a:latin typeface="Roboto"/>
                <a:ea typeface="Roboto"/>
                <a:cs typeface="Roboto"/>
                <a:sym typeface="Roboto"/>
                <a:hlinkClick r:id="rId3"/>
              </a:rPr>
              <a:t>https://goo.gl/RBdYwc</a:t>
            </a:r>
            <a:r>
              <a:rPr b="0" i="0" lang="en" sz="1400" u="none" cap="none" strike="noStrike">
                <a:solidFill>
                  <a:schemeClr val="dk1"/>
                </a:solidFill>
                <a:latin typeface="Roboto"/>
                <a:ea typeface="Roboto"/>
                <a:cs typeface="Roboto"/>
                <a:sym typeface="Roboto"/>
              </a:rPr>
              <a:t>  or                         )</a:t>
            </a:r>
            <a:endParaRPr b="0" i="0" sz="1400" u="none" cap="none" strike="noStrike">
              <a:solidFill>
                <a:schemeClr val="dk1"/>
              </a:solidFill>
              <a:latin typeface="Roboto"/>
              <a:ea typeface="Roboto"/>
              <a:cs typeface="Roboto"/>
              <a:sym typeface="Roboto"/>
            </a:endParaRPr>
          </a:p>
        </p:txBody>
      </p:sp>
      <p:pic>
        <p:nvPicPr>
          <p:cNvPr id="702" name="Google Shape;702;p56"/>
          <p:cNvPicPr preferRelativeResize="0"/>
          <p:nvPr/>
        </p:nvPicPr>
        <p:blipFill rotWithShape="1">
          <a:blip r:embed="rId4">
            <a:alphaModFix/>
          </a:blip>
          <a:srcRect b="0" l="0" r="0" t="0"/>
          <a:stretch/>
        </p:blipFill>
        <p:spPr>
          <a:xfrm>
            <a:off x="3870334" y="3381225"/>
            <a:ext cx="1003650" cy="1003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57"/>
          <p:cNvSpPr txBox="1"/>
          <p:nvPr>
            <p:ph type="title"/>
          </p:nvPr>
        </p:nvSpPr>
        <p:spPr>
          <a:xfrm>
            <a:off x="761950" y="809575"/>
            <a:ext cx="5080200" cy="3522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Google Sans"/>
                <a:ea typeface="Google Sans"/>
                <a:cs typeface="Google Sans"/>
                <a:sym typeface="Google Sans"/>
              </a:rPr>
              <a:t>Don't try it all at once</a:t>
            </a:r>
            <a:endParaRPr b="1" i="0" sz="2400" u="none" cap="none" strike="noStrike">
              <a:solidFill>
                <a:schemeClr val="dk1"/>
              </a:solidFill>
              <a:latin typeface="Google Sans"/>
              <a:ea typeface="Google Sans"/>
              <a:cs typeface="Google Sans"/>
              <a:sym typeface="Google Sans"/>
            </a:endParaRPr>
          </a:p>
        </p:txBody>
      </p:sp>
      <p:sp>
        <p:nvSpPr>
          <p:cNvPr id="708" name="Google Shape;708;p57"/>
          <p:cNvSpPr txBox="1"/>
          <p:nvPr>
            <p:ph idx="1" type="body"/>
          </p:nvPr>
        </p:nvSpPr>
        <p:spPr>
          <a:xfrm>
            <a:off x="762025" y="1514225"/>
            <a:ext cx="5080200" cy="2819700"/>
          </a:xfrm>
          <a:prstGeom prst="rect">
            <a:avLst/>
          </a:prstGeom>
          <a:noFill/>
          <a:ln>
            <a:noFill/>
          </a:ln>
        </p:spPr>
        <p:txBody>
          <a:bodyPr anchorCtr="0" anchor="t" bIns="0" lIns="0" spcFirstLastPara="1" rIns="228600" wrap="square" tIns="0">
            <a:noAutofit/>
          </a:bodyPr>
          <a:lstStyle/>
          <a:p>
            <a:pPr indent="0" lvl="0" marL="0" marR="0" rtl="0" algn="l">
              <a:lnSpc>
                <a:spcPct val="115000"/>
              </a:lnSpc>
              <a:spcBef>
                <a:spcPts val="0"/>
              </a:spcBef>
              <a:spcAft>
                <a:spcPts val="0"/>
              </a:spcAft>
              <a:buClr>
                <a:schemeClr val="dk1"/>
              </a:buClr>
              <a:buSzPts val="1100"/>
              <a:buFont typeface="Roboto"/>
              <a:buNone/>
            </a:pPr>
            <a:r>
              <a:rPr b="0" i="0" lang="en" sz="1400" u="none" cap="none" strike="noStrike">
                <a:solidFill>
                  <a:schemeClr val="dk1"/>
                </a:solidFill>
                <a:latin typeface="Roboto"/>
                <a:ea typeface="Roboto"/>
                <a:cs typeface="Roboto"/>
                <a:sym typeface="Roboto"/>
              </a:rPr>
              <a:t>One step at a time…</a:t>
            </a:r>
            <a:endParaRPr b="0" i="0" sz="1400" u="none" cap="none" strike="noStrike">
              <a:solidFill>
                <a:schemeClr val="dk1"/>
              </a:solidFill>
              <a:latin typeface="Roboto"/>
              <a:ea typeface="Roboto"/>
              <a:cs typeface="Roboto"/>
              <a:sym typeface="Roboto"/>
            </a:endParaRPr>
          </a:p>
          <a:p>
            <a:pPr indent="-317500" lvl="0" marL="457200" marR="0" rtl="0" algn="l">
              <a:lnSpc>
                <a:spcPct val="115000"/>
              </a:lnSpc>
              <a:spcBef>
                <a:spcPts val="1000"/>
              </a:spcBef>
              <a:spcAft>
                <a:spcPts val="0"/>
              </a:spcAft>
              <a:buClr>
                <a:schemeClr val="dk1"/>
              </a:buClr>
              <a:buSzPts val="1400"/>
              <a:buFont typeface="Roboto"/>
              <a:buAutoNum type="arabicPeriod"/>
            </a:pPr>
            <a:r>
              <a:rPr b="0" i="0" lang="en" sz="1400" u="none" cap="none" strike="noStrike">
                <a:solidFill>
                  <a:schemeClr val="dk1"/>
                </a:solidFill>
                <a:latin typeface="Roboto"/>
                <a:ea typeface="Roboto"/>
                <a:cs typeface="Roboto"/>
                <a:sym typeface="Roboto"/>
              </a:rPr>
              <a:t>Define SLIs, SLOs, and Error Budgets</a:t>
            </a:r>
            <a:endParaRPr b="0" i="0" sz="1400" u="none" cap="none" strike="noStrike">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AutoNum type="arabicPeriod"/>
            </a:pPr>
            <a:r>
              <a:rPr b="0" i="0" lang="en" sz="1400" u="none" cap="none" strike="noStrike">
                <a:solidFill>
                  <a:schemeClr val="dk1"/>
                </a:solidFill>
                <a:latin typeface="Roboto"/>
                <a:ea typeface="Roboto"/>
                <a:cs typeface="Roboto"/>
                <a:sym typeface="Roboto"/>
              </a:rPr>
              <a:t>Audit and adjust monitoring and alerting</a:t>
            </a:r>
            <a:endParaRPr b="0" i="0" sz="1400" u="none" cap="none" strike="noStrike">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AutoNum type="arabicPeriod"/>
            </a:pPr>
            <a:r>
              <a:rPr b="0" i="0" lang="en" sz="1400" u="none" cap="none" strike="noStrike">
                <a:solidFill>
                  <a:schemeClr val="dk1"/>
                </a:solidFill>
                <a:latin typeface="Roboto"/>
                <a:ea typeface="Roboto"/>
                <a:cs typeface="Roboto"/>
                <a:sym typeface="Roboto"/>
              </a:rPr>
              <a:t>Model and reward blameless postmortems</a:t>
            </a:r>
            <a:endParaRPr b="0" i="0" sz="1400" u="none" cap="none" strike="noStrike">
              <a:solidFill>
                <a:schemeClr val="dk1"/>
              </a:solidFill>
              <a:latin typeface="Roboto"/>
              <a:ea typeface="Roboto"/>
              <a:cs typeface="Roboto"/>
              <a:sym typeface="Roboto"/>
            </a:endParaRPr>
          </a:p>
        </p:txBody>
      </p:sp>
      <p:grpSp>
        <p:nvGrpSpPr>
          <p:cNvPr id="709" name="Google Shape;709;p57"/>
          <p:cNvGrpSpPr/>
          <p:nvPr/>
        </p:nvGrpSpPr>
        <p:grpSpPr>
          <a:xfrm>
            <a:off x="1334623" y="1458975"/>
            <a:ext cx="6474900" cy="2844600"/>
            <a:chOff x="1334623" y="1458975"/>
            <a:chExt cx="6474900" cy="2844600"/>
          </a:xfrm>
        </p:grpSpPr>
        <p:sp>
          <p:nvSpPr>
            <p:cNvPr id="710" name="Google Shape;710;p57"/>
            <p:cNvSpPr/>
            <p:nvPr/>
          </p:nvSpPr>
          <p:spPr>
            <a:xfrm>
              <a:off x="1334623" y="1458975"/>
              <a:ext cx="6474900" cy="2844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57"/>
            <p:cNvSpPr txBox="1"/>
            <p:nvPr/>
          </p:nvSpPr>
          <p:spPr>
            <a:xfrm>
              <a:off x="1468125" y="1560376"/>
              <a:ext cx="6217800" cy="271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Roboto"/>
                  <a:ea typeface="Roboto"/>
                  <a:cs typeface="Roboto"/>
                  <a:sym typeface="Roboto"/>
                </a:rPr>
                <a:t>“Introducing a new process, let alone a new culture, to a large company takes a </a:t>
              </a:r>
              <a:r>
                <a:rPr b="1" i="0" lang="en" sz="1400" u="none" cap="none" strike="noStrike">
                  <a:solidFill>
                    <a:schemeClr val="lt2"/>
                  </a:solidFill>
                  <a:latin typeface="Roboto"/>
                  <a:ea typeface="Roboto"/>
                  <a:cs typeface="Roboto"/>
                  <a:sym typeface="Roboto"/>
                </a:rPr>
                <a:t>good strategy, executive buy in, strong evangelism, easy adoption patterns, and--most of all--patience</a:t>
              </a:r>
              <a:r>
                <a:rPr b="0" i="0" lang="en" sz="1400" u="none" cap="none" strike="noStrike">
                  <a:solidFill>
                    <a:schemeClr val="lt2"/>
                  </a:solidFill>
                  <a:latin typeface="Roboto"/>
                  <a:ea typeface="Roboto"/>
                  <a:cs typeface="Roboto"/>
                  <a:sym typeface="Roboto"/>
                </a:rPr>
                <a:t>. It might take years for a significant change like SLOs to become firmly established at a company. We'd like to emphasize that </a:t>
              </a:r>
              <a:r>
                <a:rPr b="1" i="0" lang="en" sz="1400" u="none" cap="none" strike="noStrike">
                  <a:solidFill>
                    <a:schemeClr val="lt2"/>
                  </a:solidFill>
                  <a:latin typeface="Roboto"/>
                  <a:ea typeface="Roboto"/>
                  <a:cs typeface="Roboto"/>
                  <a:sym typeface="Roboto"/>
                </a:rPr>
                <a:t>The Home Depot is a traditional enterprise</a:t>
              </a:r>
              <a:r>
                <a:rPr b="0" i="0" lang="en" sz="1400" u="none" cap="none" strike="noStrike">
                  <a:solidFill>
                    <a:schemeClr val="lt2"/>
                  </a:solidFill>
                  <a:latin typeface="Roboto"/>
                  <a:ea typeface="Roboto"/>
                  <a:cs typeface="Roboto"/>
                  <a:sym typeface="Roboto"/>
                </a:rPr>
                <a:t>; if we can introduce such a large change successfully, you can too. </a:t>
              </a:r>
              <a:r>
                <a:rPr b="1" i="0" lang="en" sz="1400" u="none" cap="none" strike="noStrike">
                  <a:solidFill>
                    <a:schemeClr val="lt2"/>
                  </a:solidFill>
                  <a:latin typeface="Roboto"/>
                  <a:ea typeface="Roboto"/>
                  <a:cs typeface="Roboto"/>
                  <a:sym typeface="Roboto"/>
                </a:rPr>
                <a:t>You also don't have to approach this task all at once.</a:t>
              </a:r>
              <a:r>
                <a:rPr b="0" i="0" lang="en" sz="1400" u="none" cap="none" strike="noStrike">
                  <a:solidFill>
                    <a:schemeClr val="lt2"/>
                  </a:solidFill>
                  <a:latin typeface="Roboto"/>
                  <a:ea typeface="Roboto"/>
                  <a:cs typeface="Roboto"/>
                  <a:sym typeface="Roboto"/>
                </a:rPr>
                <a:t> While </a:t>
              </a:r>
              <a:r>
                <a:rPr b="1" i="0" lang="en" sz="1400" u="none" cap="none" strike="noStrike">
                  <a:solidFill>
                    <a:schemeClr val="lt2"/>
                  </a:solidFill>
                  <a:latin typeface="Roboto"/>
                  <a:ea typeface="Roboto"/>
                  <a:cs typeface="Roboto"/>
                  <a:sym typeface="Roboto"/>
                </a:rPr>
                <a:t>we implemented SLOs piece by piece</a:t>
              </a:r>
              <a:r>
                <a:rPr b="0" i="0" lang="en" sz="1400" u="none" cap="none" strike="noStrike">
                  <a:solidFill>
                    <a:schemeClr val="lt2"/>
                  </a:solidFill>
                  <a:latin typeface="Roboto"/>
                  <a:ea typeface="Roboto"/>
                  <a:cs typeface="Roboto"/>
                  <a:sym typeface="Roboto"/>
                </a:rPr>
                <a:t>, developing a comprehensive evangelism strategy and clear incentive structure facilitated a quick transformation--we went from 0 to 800 SLO-supported services in less than a year.”  </a:t>
              </a:r>
              <a:endParaRPr b="0" i="0" sz="1400" u="none" cap="none" strike="noStrike">
                <a:solidFill>
                  <a:schemeClr val="lt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Roboto"/>
                  <a:ea typeface="Roboto"/>
                  <a:cs typeface="Roboto"/>
                  <a:sym typeface="Roboto"/>
                </a:rPr>
                <a:t>-- William Bonnell (Sr. Director, SRE -- The Home Depot)</a:t>
              </a:r>
              <a:endParaRPr b="0" i="0" sz="1400" u="none" cap="none" strike="noStrike">
                <a:solidFill>
                  <a:schemeClr val="lt2"/>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58"/>
          <p:cNvSpPr txBox="1"/>
          <p:nvPr>
            <p:ph idx="4294967295" type="title"/>
          </p:nvPr>
        </p:nvSpPr>
        <p:spPr>
          <a:xfrm>
            <a:off x="533350" y="843270"/>
            <a:ext cx="3175200" cy="1762500"/>
          </a:xfrm>
          <a:prstGeom prst="rect">
            <a:avLst/>
          </a:prstGeom>
          <a:noFill/>
          <a:ln>
            <a:noFill/>
          </a:ln>
        </p:spPr>
        <p:txBody>
          <a:bodyPr anchorCtr="0" anchor="ctr" bIns="0" lIns="0" spcFirstLastPara="1" rIns="22860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oogle Sans"/>
                <a:ea typeface="Google Sans"/>
                <a:cs typeface="Google Sans"/>
                <a:sym typeface="Google Sans"/>
              </a:rPr>
              <a:t>You can do this.</a:t>
            </a:r>
            <a:endParaRPr b="1" i="0" sz="3000" u="none" cap="none" strike="noStrike">
              <a:solidFill>
                <a:schemeClr val="dk1"/>
              </a:solidFill>
              <a:latin typeface="Google Sans"/>
              <a:ea typeface="Google Sans"/>
              <a:cs typeface="Google Sans"/>
              <a:sym typeface="Google Sans"/>
            </a:endParaRPr>
          </a:p>
        </p:txBody>
      </p:sp>
      <p:sp>
        <p:nvSpPr>
          <p:cNvPr id="717" name="Google Shape;717;p58"/>
          <p:cNvSpPr txBox="1"/>
          <p:nvPr/>
        </p:nvSpPr>
        <p:spPr>
          <a:xfrm>
            <a:off x="4117300" y="835084"/>
            <a:ext cx="4156500" cy="3786900"/>
          </a:xfrm>
          <a:prstGeom prst="rect">
            <a:avLst/>
          </a:prstGeom>
          <a:noFill/>
          <a:ln>
            <a:noFill/>
          </a:ln>
        </p:spPr>
        <p:txBody>
          <a:bodyPr anchorCtr="0" anchor="t" bIns="91425" lIns="91425" spcFirstLastPara="1" rIns="91425" wrap="square" tIns="91425">
            <a:noAutofit/>
          </a:bodyPr>
          <a:lstStyle/>
          <a:p>
            <a:pPr indent="0" lvl="0" marL="0" marR="0" rtl="0" algn="l">
              <a:lnSpc>
                <a:spcPct val="108000"/>
              </a:lnSpc>
              <a:spcBef>
                <a:spcPts val="0"/>
              </a:spcBef>
              <a:spcAft>
                <a:spcPts val="0"/>
              </a:spcAft>
              <a:buClr>
                <a:srgbClr val="000000"/>
              </a:buClr>
              <a:buSzPts val="1800"/>
              <a:buFont typeface="Arial"/>
              <a:buNone/>
            </a:pPr>
            <a:r>
              <a:rPr b="0" i="0" lang="en" sz="1800" u="none" cap="none" strike="noStrike">
                <a:solidFill>
                  <a:schemeClr val="dk1"/>
                </a:solidFill>
                <a:latin typeface="Roboto"/>
                <a:ea typeface="Roboto"/>
                <a:cs typeface="Roboto"/>
                <a:sym typeface="Roboto"/>
              </a:rPr>
              <a:t>Incremental progress buys time.</a:t>
            </a:r>
            <a:endParaRPr b="0" i="0" sz="1800" u="none" cap="none" strike="noStrike">
              <a:solidFill>
                <a:schemeClr val="dk1"/>
              </a:solidFill>
              <a:latin typeface="Roboto"/>
              <a:ea typeface="Roboto"/>
              <a:cs typeface="Roboto"/>
              <a:sym typeface="Roboto"/>
            </a:endParaRPr>
          </a:p>
          <a:p>
            <a:pPr indent="0" lvl="0" marL="0" marR="0" rtl="0" algn="l">
              <a:lnSpc>
                <a:spcPct val="108000"/>
              </a:lnSpc>
              <a:spcBef>
                <a:spcPts val="0"/>
              </a:spcBef>
              <a:spcAft>
                <a:spcPts val="0"/>
              </a:spcAft>
              <a:buClr>
                <a:srgbClr val="000000"/>
              </a:buClr>
              <a:buSzPts val="1800"/>
              <a:buFont typeface="Arial"/>
              <a:buNone/>
            </a:pPr>
            <a:r>
              <a:t/>
            </a:r>
            <a:endParaRPr sz="1800">
              <a:solidFill>
                <a:schemeClr val="dk1"/>
              </a:solidFill>
              <a:latin typeface="Roboto"/>
              <a:ea typeface="Roboto"/>
              <a:cs typeface="Roboto"/>
              <a:sym typeface="Roboto"/>
            </a:endParaRPr>
          </a:p>
          <a:p>
            <a:pPr indent="0" lvl="0" marL="0" marR="0" rtl="0" algn="l">
              <a:lnSpc>
                <a:spcPct val="108000"/>
              </a:lnSpc>
              <a:spcBef>
                <a:spcPts val="700"/>
              </a:spcBef>
              <a:spcAft>
                <a:spcPts val="0"/>
              </a:spcAft>
              <a:buClr>
                <a:srgbClr val="000000"/>
              </a:buClr>
              <a:buSzPts val="1800"/>
              <a:buFont typeface="Arial"/>
              <a:buNone/>
            </a:pPr>
            <a:r>
              <a:rPr b="0" i="0" lang="en" sz="1800" u="none" cap="none" strike="noStrike">
                <a:solidFill>
                  <a:schemeClr val="dk1"/>
                </a:solidFill>
                <a:latin typeface="Roboto"/>
                <a:ea typeface="Roboto"/>
                <a:cs typeface="Roboto"/>
                <a:sym typeface="Roboto"/>
              </a:rPr>
              <a:t>Any progress is time well spent. </a:t>
            </a:r>
            <a:endParaRPr b="0" i="0" sz="1800" u="none" cap="none" strike="noStrike">
              <a:solidFill>
                <a:schemeClr val="dk1"/>
              </a:solidFill>
              <a:latin typeface="Roboto"/>
              <a:ea typeface="Roboto"/>
              <a:cs typeface="Roboto"/>
              <a:sym typeface="Roboto"/>
            </a:endParaRPr>
          </a:p>
          <a:p>
            <a:pPr indent="0" lvl="0" marL="0" marR="0" rtl="0" algn="l">
              <a:lnSpc>
                <a:spcPct val="108000"/>
              </a:lnSpc>
              <a:spcBef>
                <a:spcPts val="700"/>
              </a:spcBef>
              <a:spcAft>
                <a:spcPts val="0"/>
              </a:spcAft>
              <a:buClr>
                <a:srgbClr val="000000"/>
              </a:buClr>
              <a:buSzPts val="1800"/>
              <a:buFont typeface="Arial"/>
              <a:buNone/>
            </a:pPr>
            <a:r>
              <a:t/>
            </a:r>
            <a:endParaRPr sz="1800">
              <a:solidFill>
                <a:schemeClr val="dk1"/>
              </a:solidFill>
              <a:latin typeface="Roboto"/>
              <a:ea typeface="Roboto"/>
              <a:cs typeface="Roboto"/>
              <a:sym typeface="Roboto"/>
            </a:endParaRPr>
          </a:p>
          <a:p>
            <a:pPr indent="0" lvl="0" marL="0" marR="0" rtl="0" algn="l">
              <a:lnSpc>
                <a:spcPct val="108000"/>
              </a:lnSpc>
              <a:spcBef>
                <a:spcPts val="700"/>
              </a:spcBef>
              <a:spcAft>
                <a:spcPts val="0"/>
              </a:spcAft>
              <a:buClr>
                <a:srgbClr val="000000"/>
              </a:buClr>
              <a:buSzPts val="1800"/>
              <a:buFont typeface="Arial"/>
              <a:buNone/>
            </a:pPr>
            <a:r>
              <a:rPr b="0" i="0" lang="en" sz="1800" u="none" cap="none" strike="noStrike">
                <a:solidFill>
                  <a:schemeClr val="dk1"/>
                </a:solidFill>
                <a:latin typeface="Roboto"/>
                <a:ea typeface="Roboto"/>
                <a:cs typeface="Roboto"/>
                <a:sym typeface="Roboto"/>
              </a:rPr>
              <a:t>Leave lots of on/off-ramps</a:t>
            </a:r>
            <a:endParaRPr b="0" i="0" sz="1800" u="none" cap="none" strike="noStrike">
              <a:solidFill>
                <a:schemeClr val="dk1"/>
              </a:solidFill>
              <a:latin typeface="Roboto"/>
              <a:ea typeface="Roboto"/>
              <a:cs typeface="Roboto"/>
              <a:sym typeface="Roboto"/>
            </a:endParaRPr>
          </a:p>
          <a:p>
            <a:pPr indent="0" lvl="0" marL="0" marR="0" rtl="0" algn="l">
              <a:lnSpc>
                <a:spcPct val="108000"/>
              </a:lnSpc>
              <a:spcBef>
                <a:spcPts val="700"/>
              </a:spcBef>
              <a:spcAft>
                <a:spcPts val="0"/>
              </a:spcAft>
              <a:buClr>
                <a:srgbClr val="000000"/>
              </a:buClr>
              <a:buSzPts val="1800"/>
              <a:buFont typeface="Arial"/>
              <a:buNone/>
            </a:pPr>
            <a:r>
              <a:t/>
            </a:r>
            <a:endParaRPr sz="1800">
              <a:solidFill>
                <a:schemeClr val="dk1"/>
              </a:solidFill>
              <a:latin typeface="Roboto"/>
              <a:ea typeface="Roboto"/>
              <a:cs typeface="Roboto"/>
              <a:sym typeface="Roboto"/>
            </a:endParaRPr>
          </a:p>
          <a:p>
            <a:pPr indent="0" lvl="0" marL="0" marR="0" rtl="0" algn="l">
              <a:lnSpc>
                <a:spcPct val="108000"/>
              </a:lnSpc>
              <a:spcBef>
                <a:spcPts val="700"/>
              </a:spcBef>
              <a:spcAft>
                <a:spcPts val="0"/>
              </a:spcAft>
              <a:buClr>
                <a:srgbClr val="000000"/>
              </a:buClr>
              <a:buSzPts val="1800"/>
              <a:buFont typeface="Arial"/>
              <a:buNone/>
            </a:pPr>
            <a:r>
              <a:rPr b="0" i="0" lang="en" sz="1800" u="none" cap="none" strike="noStrike">
                <a:solidFill>
                  <a:schemeClr val="dk1"/>
                </a:solidFill>
                <a:latin typeface="Roboto"/>
                <a:ea typeface="Roboto"/>
                <a:cs typeface="Roboto"/>
                <a:sym typeface="Roboto"/>
              </a:rPr>
              <a:t>It’s OK to stop for a while and come back when they’re ready.</a:t>
            </a:r>
            <a:endParaRPr b="0" i="0" sz="1800" u="none" cap="none" strike="noStrike">
              <a:solidFill>
                <a:schemeClr val="dk1"/>
              </a:solidFill>
              <a:latin typeface="Roboto"/>
              <a:ea typeface="Roboto"/>
              <a:cs typeface="Roboto"/>
              <a:sym typeface="Roboto"/>
            </a:endParaRPr>
          </a:p>
          <a:p>
            <a:pPr indent="0" lvl="0" marL="0" marR="0" rtl="0" algn="l">
              <a:lnSpc>
                <a:spcPct val="108000"/>
              </a:lnSpc>
              <a:spcBef>
                <a:spcPts val="700"/>
              </a:spcBef>
              <a:spcAft>
                <a:spcPts val="0"/>
              </a:spcAft>
              <a:buClr>
                <a:srgbClr val="000000"/>
              </a:buClr>
              <a:buSzPts val="1800"/>
              <a:buFont typeface="Arial"/>
              <a:buNone/>
            </a:pPr>
            <a:r>
              <a:t/>
            </a:r>
            <a:endParaRPr sz="1800">
              <a:solidFill>
                <a:schemeClr val="dk1"/>
              </a:solidFill>
              <a:latin typeface="Roboto"/>
              <a:ea typeface="Roboto"/>
              <a:cs typeface="Roboto"/>
              <a:sym typeface="Roboto"/>
            </a:endParaRPr>
          </a:p>
          <a:p>
            <a:pPr indent="0" lvl="0" marL="0" marR="0" rtl="0" algn="l">
              <a:lnSpc>
                <a:spcPct val="108000"/>
              </a:lnSpc>
              <a:spcBef>
                <a:spcPts val="700"/>
              </a:spcBef>
              <a:spcAft>
                <a:spcPts val="700"/>
              </a:spcAft>
              <a:buClr>
                <a:srgbClr val="000000"/>
              </a:buClr>
              <a:buSzPts val="1800"/>
              <a:buFont typeface="Arial"/>
              <a:buNone/>
            </a:pPr>
            <a:r>
              <a:rPr b="0" i="0" lang="en" sz="1800" u="none" cap="none" strike="noStrike">
                <a:solidFill>
                  <a:schemeClr val="dk1"/>
                </a:solidFill>
                <a:latin typeface="Roboto"/>
                <a:ea typeface="Roboto"/>
                <a:cs typeface="Roboto"/>
                <a:sym typeface="Roboto"/>
              </a:rPr>
              <a:t>Your teams can do this.</a:t>
            </a:r>
            <a:endParaRPr b="0" i="0" sz="1800" u="none" cap="none" strike="noStrike">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32"/>
          <p:cNvSpPr txBox="1"/>
          <p:nvPr>
            <p:ph type="title"/>
          </p:nvPr>
        </p:nvSpPr>
        <p:spPr>
          <a:xfrm>
            <a:off x="761950" y="809575"/>
            <a:ext cx="5080200" cy="3522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Google Sans"/>
                <a:ea typeface="Google Sans"/>
                <a:cs typeface="Google Sans"/>
                <a:sym typeface="Google Sans"/>
              </a:rPr>
              <a:t>The Principles of DevOps</a:t>
            </a:r>
            <a:endParaRPr b="1" i="0" sz="2400" u="none" cap="none" strike="noStrike">
              <a:solidFill>
                <a:schemeClr val="dk1"/>
              </a:solidFill>
              <a:latin typeface="Google Sans"/>
              <a:ea typeface="Google Sans"/>
              <a:cs typeface="Google Sans"/>
              <a:sym typeface="Google Sans"/>
            </a:endParaRPr>
          </a:p>
        </p:txBody>
      </p:sp>
      <p:sp>
        <p:nvSpPr>
          <p:cNvPr id="475" name="Google Shape;475;p32"/>
          <p:cNvSpPr/>
          <p:nvPr/>
        </p:nvSpPr>
        <p:spPr>
          <a:xfrm>
            <a:off x="790928" y="1807693"/>
            <a:ext cx="486300" cy="4869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32"/>
          <p:cNvSpPr/>
          <p:nvPr/>
        </p:nvSpPr>
        <p:spPr>
          <a:xfrm>
            <a:off x="2393300" y="1799875"/>
            <a:ext cx="486300" cy="4959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32"/>
          <p:cNvSpPr/>
          <p:nvPr/>
        </p:nvSpPr>
        <p:spPr>
          <a:xfrm>
            <a:off x="3995682" y="1784593"/>
            <a:ext cx="512700" cy="5127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2"/>
          <p:cNvSpPr/>
          <p:nvPr/>
        </p:nvSpPr>
        <p:spPr>
          <a:xfrm>
            <a:off x="5745194" y="1790805"/>
            <a:ext cx="500100" cy="5004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2"/>
          <p:cNvSpPr/>
          <p:nvPr/>
        </p:nvSpPr>
        <p:spPr>
          <a:xfrm>
            <a:off x="7570537" y="1786252"/>
            <a:ext cx="509100" cy="509400"/>
          </a:xfrm>
          <a:prstGeom prst="ellipse">
            <a:avLst/>
          </a:pr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2"/>
          <p:cNvSpPr txBox="1"/>
          <p:nvPr/>
        </p:nvSpPr>
        <p:spPr>
          <a:xfrm>
            <a:off x="702725" y="2317275"/>
            <a:ext cx="1651200" cy="68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400"/>
              <a:buFont typeface="Arial"/>
              <a:buNone/>
            </a:pPr>
            <a:r>
              <a:rPr b="1" i="0" lang="en" sz="1400" u="none" cap="none" strike="noStrike">
                <a:solidFill>
                  <a:srgbClr val="666666"/>
                </a:solidFill>
                <a:latin typeface="Google Sans"/>
                <a:ea typeface="Google Sans"/>
                <a:cs typeface="Google Sans"/>
                <a:sym typeface="Google Sans"/>
              </a:rPr>
              <a:t>Reduce organizational   silos</a:t>
            </a:r>
            <a:endParaRPr b="0" i="0" sz="1400" u="none" cap="none" strike="noStrike">
              <a:solidFill>
                <a:srgbClr val="666666"/>
              </a:solidFill>
              <a:latin typeface="Google Sans"/>
              <a:ea typeface="Google Sans"/>
              <a:cs typeface="Google Sans"/>
              <a:sym typeface="Google Sans"/>
            </a:endParaRPr>
          </a:p>
        </p:txBody>
      </p:sp>
      <p:sp>
        <p:nvSpPr>
          <p:cNvPr id="481" name="Google Shape;481;p32"/>
          <p:cNvSpPr txBox="1"/>
          <p:nvPr/>
        </p:nvSpPr>
        <p:spPr>
          <a:xfrm>
            <a:off x="2288025" y="2317275"/>
            <a:ext cx="1524000" cy="403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400"/>
              <a:buFont typeface="Arial"/>
              <a:buNone/>
            </a:pPr>
            <a:r>
              <a:rPr b="1" i="0" lang="en" sz="1400" u="none" cap="none" strike="noStrike">
                <a:solidFill>
                  <a:srgbClr val="666666"/>
                </a:solidFill>
                <a:latin typeface="Google Sans"/>
                <a:ea typeface="Google Sans"/>
                <a:cs typeface="Google Sans"/>
                <a:sym typeface="Google Sans"/>
              </a:rPr>
              <a:t>Accept failure </a:t>
            </a:r>
            <a:br>
              <a:rPr b="1" i="0" lang="en" sz="1400" u="none" cap="none" strike="noStrike">
                <a:solidFill>
                  <a:srgbClr val="666666"/>
                </a:solidFill>
                <a:latin typeface="Google Sans"/>
                <a:ea typeface="Google Sans"/>
                <a:cs typeface="Google Sans"/>
                <a:sym typeface="Google Sans"/>
              </a:rPr>
            </a:br>
            <a:r>
              <a:rPr b="1" i="0" lang="en" sz="1400" u="none" cap="none" strike="noStrike">
                <a:solidFill>
                  <a:srgbClr val="666666"/>
                </a:solidFill>
                <a:latin typeface="Google Sans"/>
                <a:ea typeface="Google Sans"/>
                <a:cs typeface="Google Sans"/>
                <a:sym typeface="Google Sans"/>
              </a:rPr>
              <a:t>as normal</a:t>
            </a:r>
            <a:endParaRPr b="0" i="0" sz="1400" u="none" cap="none" strike="noStrike">
              <a:solidFill>
                <a:srgbClr val="666666"/>
              </a:solidFill>
              <a:latin typeface="Google Sans"/>
              <a:ea typeface="Google Sans"/>
              <a:cs typeface="Google Sans"/>
              <a:sym typeface="Google Sans"/>
            </a:endParaRPr>
          </a:p>
        </p:txBody>
      </p:sp>
      <p:sp>
        <p:nvSpPr>
          <p:cNvPr id="482" name="Google Shape;482;p32"/>
          <p:cNvSpPr txBox="1"/>
          <p:nvPr/>
        </p:nvSpPr>
        <p:spPr>
          <a:xfrm>
            <a:off x="5670002" y="2335500"/>
            <a:ext cx="1743300" cy="78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400"/>
              <a:buFont typeface="Arial"/>
              <a:buNone/>
            </a:pPr>
            <a:r>
              <a:rPr b="1" i="0" lang="en" sz="1400" u="none" cap="none" strike="noStrike">
                <a:solidFill>
                  <a:srgbClr val="666666"/>
                </a:solidFill>
                <a:latin typeface="Google Sans"/>
                <a:ea typeface="Google Sans"/>
                <a:cs typeface="Google Sans"/>
                <a:sym typeface="Google Sans"/>
              </a:rPr>
              <a:t>Leverage tooling</a:t>
            </a:r>
            <a:br>
              <a:rPr b="1" i="0" lang="en" sz="1400" u="none" cap="none" strike="noStrike">
                <a:solidFill>
                  <a:srgbClr val="666666"/>
                </a:solidFill>
                <a:latin typeface="Google Sans"/>
                <a:ea typeface="Google Sans"/>
                <a:cs typeface="Google Sans"/>
                <a:sym typeface="Google Sans"/>
              </a:rPr>
            </a:br>
            <a:r>
              <a:rPr b="1" i="0" lang="en" sz="1400" u="none" cap="none" strike="noStrike">
                <a:solidFill>
                  <a:srgbClr val="666666"/>
                </a:solidFill>
                <a:latin typeface="Google Sans"/>
                <a:ea typeface="Google Sans"/>
                <a:cs typeface="Google Sans"/>
                <a:sym typeface="Google Sans"/>
              </a:rPr>
              <a:t>and automation</a:t>
            </a:r>
            <a:endParaRPr b="0" i="0" sz="1400" u="none" cap="none" strike="noStrike">
              <a:solidFill>
                <a:srgbClr val="666666"/>
              </a:solidFill>
              <a:latin typeface="Google Sans"/>
              <a:ea typeface="Google Sans"/>
              <a:cs typeface="Google Sans"/>
              <a:sym typeface="Google Sans"/>
            </a:endParaRPr>
          </a:p>
        </p:txBody>
      </p:sp>
      <p:sp>
        <p:nvSpPr>
          <p:cNvPr id="483" name="Google Shape;483;p32"/>
          <p:cNvSpPr txBox="1"/>
          <p:nvPr/>
        </p:nvSpPr>
        <p:spPr>
          <a:xfrm>
            <a:off x="3890288" y="2338600"/>
            <a:ext cx="1651200" cy="78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400"/>
              <a:buFont typeface="Arial"/>
              <a:buNone/>
            </a:pPr>
            <a:r>
              <a:rPr b="1" i="0" lang="en" sz="1400" u="none" cap="none" strike="noStrike">
                <a:solidFill>
                  <a:srgbClr val="666666"/>
                </a:solidFill>
                <a:latin typeface="Google Sans"/>
                <a:ea typeface="Google Sans"/>
                <a:cs typeface="Google Sans"/>
                <a:sym typeface="Google Sans"/>
              </a:rPr>
              <a:t>Implement gradual changes</a:t>
            </a:r>
            <a:endParaRPr b="1" i="0" sz="1400" u="none" cap="none" strike="noStrike">
              <a:solidFill>
                <a:srgbClr val="666666"/>
              </a:solidFill>
              <a:latin typeface="Google Sans"/>
              <a:ea typeface="Google Sans"/>
              <a:cs typeface="Google Sans"/>
              <a:sym typeface="Google Sans"/>
            </a:endParaRPr>
          </a:p>
        </p:txBody>
      </p:sp>
      <p:sp>
        <p:nvSpPr>
          <p:cNvPr id="484" name="Google Shape;484;p32"/>
          <p:cNvSpPr txBox="1"/>
          <p:nvPr/>
        </p:nvSpPr>
        <p:spPr>
          <a:xfrm>
            <a:off x="7477350" y="2327654"/>
            <a:ext cx="1524000" cy="70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1400"/>
              <a:buFont typeface="Arial"/>
              <a:buNone/>
            </a:pPr>
            <a:r>
              <a:rPr b="1" i="0" lang="en" sz="1400" u="none" cap="none" strike="noStrike">
                <a:solidFill>
                  <a:srgbClr val="666666"/>
                </a:solidFill>
                <a:latin typeface="Google Sans"/>
                <a:ea typeface="Google Sans"/>
                <a:cs typeface="Google Sans"/>
                <a:sym typeface="Google Sans"/>
              </a:rPr>
              <a:t>Measure everything</a:t>
            </a:r>
            <a:endParaRPr b="0" i="0" sz="1400" u="none" cap="none" strike="noStrike">
              <a:solidFill>
                <a:srgbClr val="666666"/>
              </a:solidFill>
              <a:latin typeface="Google Sans"/>
              <a:ea typeface="Google Sans"/>
              <a:cs typeface="Google Sans"/>
              <a:sym typeface="Google Sans"/>
            </a:endParaRPr>
          </a:p>
        </p:txBody>
      </p:sp>
      <p:cxnSp>
        <p:nvCxnSpPr>
          <p:cNvPr id="485" name="Google Shape;485;p32"/>
          <p:cNvCxnSpPr/>
          <p:nvPr/>
        </p:nvCxnSpPr>
        <p:spPr>
          <a:xfrm>
            <a:off x="2209738" y="2376875"/>
            <a:ext cx="0" cy="1294800"/>
          </a:xfrm>
          <a:prstGeom prst="straightConnector1">
            <a:avLst/>
          </a:prstGeom>
          <a:noFill/>
          <a:ln cap="flat" cmpd="sng" w="9525">
            <a:solidFill>
              <a:srgbClr val="999999"/>
            </a:solidFill>
            <a:prstDash val="dot"/>
            <a:round/>
            <a:headEnd len="sm" w="sm" type="none"/>
            <a:tailEnd len="sm" w="sm" type="none"/>
          </a:ln>
        </p:spPr>
      </p:cxnSp>
      <p:cxnSp>
        <p:nvCxnSpPr>
          <p:cNvPr id="486" name="Google Shape;486;p32"/>
          <p:cNvCxnSpPr/>
          <p:nvPr/>
        </p:nvCxnSpPr>
        <p:spPr>
          <a:xfrm>
            <a:off x="3818372" y="2379125"/>
            <a:ext cx="0" cy="1290300"/>
          </a:xfrm>
          <a:prstGeom prst="straightConnector1">
            <a:avLst/>
          </a:prstGeom>
          <a:noFill/>
          <a:ln cap="flat" cmpd="sng" w="9525">
            <a:solidFill>
              <a:srgbClr val="999999"/>
            </a:solidFill>
            <a:prstDash val="dot"/>
            <a:round/>
            <a:headEnd len="sm" w="sm" type="none"/>
            <a:tailEnd len="sm" w="sm" type="none"/>
          </a:ln>
        </p:spPr>
      </p:cxnSp>
      <p:cxnSp>
        <p:nvCxnSpPr>
          <p:cNvPr id="487" name="Google Shape;487;p32"/>
          <p:cNvCxnSpPr/>
          <p:nvPr/>
        </p:nvCxnSpPr>
        <p:spPr>
          <a:xfrm>
            <a:off x="5552391" y="2376875"/>
            <a:ext cx="0" cy="1294800"/>
          </a:xfrm>
          <a:prstGeom prst="straightConnector1">
            <a:avLst/>
          </a:prstGeom>
          <a:noFill/>
          <a:ln cap="flat" cmpd="sng" w="9525">
            <a:solidFill>
              <a:srgbClr val="999999"/>
            </a:solidFill>
            <a:prstDash val="dot"/>
            <a:round/>
            <a:headEnd len="sm" w="sm" type="none"/>
            <a:tailEnd len="sm" w="sm" type="none"/>
          </a:ln>
        </p:spPr>
      </p:cxnSp>
      <p:cxnSp>
        <p:nvCxnSpPr>
          <p:cNvPr id="488" name="Google Shape;488;p32"/>
          <p:cNvCxnSpPr/>
          <p:nvPr/>
        </p:nvCxnSpPr>
        <p:spPr>
          <a:xfrm>
            <a:off x="7359675" y="2379125"/>
            <a:ext cx="0" cy="1290300"/>
          </a:xfrm>
          <a:prstGeom prst="straightConnector1">
            <a:avLst/>
          </a:prstGeom>
          <a:noFill/>
          <a:ln cap="flat" cmpd="sng" w="9525">
            <a:solidFill>
              <a:srgbClr val="999999"/>
            </a:solidFill>
            <a:prstDash val="dot"/>
            <a:round/>
            <a:headEnd len="sm" w="sm" type="none"/>
            <a:tailEnd len="sm" w="sm" type="none"/>
          </a:ln>
        </p:spPr>
      </p:cxnSp>
      <p:pic>
        <p:nvPicPr>
          <p:cNvPr id="489" name="Google Shape;489;p32"/>
          <p:cNvPicPr preferRelativeResize="0"/>
          <p:nvPr/>
        </p:nvPicPr>
        <p:blipFill rotWithShape="1">
          <a:blip r:embed="rId3">
            <a:alphaModFix/>
          </a:blip>
          <a:srcRect b="0" l="0" r="0" t="0"/>
          <a:stretch/>
        </p:blipFill>
        <p:spPr>
          <a:xfrm>
            <a:off x="922838" y="1939913"/>
            <a:ext cx="222475" cy="222475"/>
          </a:xfrm>
          <a:prstGeom prst="rect">
            <a:avLst/>
          </a:prstGeom>
          <a:noFill/>
          <a:ln>
            <a:noFill/>
          </a:ln>
        </p:spPr>
      </p:pic>
      <p:pic>
        <p:nvPicPr>
          <p:cNvPr id="490" name="Google Shape;490;p32"/>
          <p:cNvPicPr preferRelativeResize="0"/>
          <p:nvPr/>
        </p:nvPicPr>
        <p:blipFill rotWithShape="1">
          <a:blip r:embed="rId4">
            <a:alphaModFix/>
          </a:blip>
          <a:srcRect b="0" l="0" r="0" t="0"/>
          <a:stretch/>
        </p:blipFill>
        <p:spPr>
          <a:xfrm>
            <a:off x="2543088" y="1940838"/>
            <a:ext cx="200225" cy="200225"/>
          </a:xfrm>
          <a:prstGeom prst="rect">
            <a:avLst/>
          </a:prstGeom>
          <a:noFill/>
          <a:ln>
            <a:noFill/>
          </a:ln>
        </p:spPr>
      </p:pic>
      <p:pic>
        <p:nvPicPr>
          <p:cNvPr id="491" name="Google Shape;491;p32"/>
          <p:cNvPicPr preferRelativeResize="0"/>
          <p:nvPr/>
        </p:nvPicPr>
        <p:blipFill rotWithShape="1">
          <a:blip r:embed="rId5">
            <a:alphaModFix/>
          </a:blip>
          <a:srcRect b="0" l="0" r="0" t="0"/>
          <a:stretch/>
        </p:blipFill>
        <p:spPr>
          <a:xfrm>
            <a:off x="4140812" y="1929713"/>
            <a:ext cx="222475" cy="222475"/>
          </a:xfrm>
          <a:prstGeom prst="rect">
            <a:avLst/>
          </a:prstGeom>
          <a:noFill/>
          <a:ln>
            <a:noFill/>
          </a:ln>
        </p:spPr>
      </p:pic>
      <p:pic>
        <p:nvPicPr>
          <p:cNvPr id="492" name="Google Shape;492;p32"/>
          <p:cNvPicPr preferRelativeResize="0"/>
          <p:nvPr/>
        </p:nvPicPr>
        <p:blipFill rotWithShape="1">
          <a:blip r:embed="rId6">
            <a:alphaModFix/>
          </a:blip>
          <a:srcRect b="0" l="0" r="0" t="0"/>
          <a:stretch/>
        </p:blipFill>
        <p:spPr>
          <a:xfrm>
            <a:off x="5884002" y="1930927"/>
            <a:ext cx="222475" cy="220058"/>
          </a:xfrm>
          <a:prstGeom prst="rect">
            <a:avLst/>
          </a:prstGeom>
          <a:noFill/>
          <a:ln>
            <a:noFill/>
          </a:ln>
        </p:spPr>
      </p:pic>
      <p:pic>
        <p:nvPicPr>
          <p:cNvPr id="493" name="Google Shape;493;p32"/>
          <p:cNvPicPr preferRelativeResize="0"/>
          <p:nvPr/>
        </p:nvPicPr>
        <p:blipFill rotWithShape="1">
          <a:blip r:embed="rId7">
            <a:alphaModFix/>
          </a:blip>
          <a:srcRect b="0" l="0" r="0" t="0"/>
          <a:stretch/>
        </p:blipFill>
        <p:spPr>
          <a:xfrm>
            <a:off x="7695826" y="1911700"/>
            <a:ext cx="258500" cy="258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59"/>
          <p:cNvSpPr txBox="1"/>
          <p:nvPr>
            <p:ph idx="1" type="body"/>
          </p:nvPr>
        </p:nvSpPr>
        <p:spPr>
          <a:xfrm>
            <a:off x="4571950" y="4515350"/>
            <a:ext cx="3810000" cy="351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chemeClr val="dk1"/>
              </a:buClr>
              <a:buSzPts val="1100"/>
              <a:buFont typeface="Roboto"/>
              <a:buNone/>
            </a:pPr>
            <a:r>
              <a:rPr b="0" i="0" lang="en" sz="800" u="none" cap="none" strike="noStrike">
                <a:solidFill>
                  <a:srgbClr val="757575"/>
                </a:solidFill>
                <a:latin typeface="Google Sans"/>
                <a:ea typeface="Google Sans"/>
                <a:cs typeface="Google Sans"/>
                <a:sym typeface="Google Sans"/>
              </a:rPr>
              <a:t>Cover images used with permission. These books can be found on </a:t>
            </a:r>
            <a:r>
              <a:rPr b="0" i="0" lang="en" sz="800" u="sng" cap="none" strike="noStrike">
                <a:solidFill>
                  <a:schemeClr val="hlink"/>
                </a:solidFill>
                <a:latin typeface="Google Sans"/>
                <a:ea typeface="Google Sans"/>
                <a:cs typeface="Google Sans"/>
                <a:sym typeface="Google Sans"/>
                <a:hlinkClick r:id="rId3"/>
              </a:rPr>
              <a:t>shop.oreilly.com</a:t>
            </a:r>
            <a:r>
              <a:rPr b="0" i="0" lang="en" sz="800" u="none" cap="none" strike="noStrike">
                <a:solidFill>
                  <a:srgbClr val="757575"/>
                </a:solidFill>
                <a:latin typeface="Google Sans"/>
                <a:ea typeface="Google Sans"/>
                <a:cs typeface="Google Sans"/>
                <a:sym typeface="Google Sans"/>
              </a:rPr>
              <a:t>.</a:t>
            </a:r>
            <a:endParaRPr b="0" i="0" sz="1100" u="none" cap="none" strike="noStrike">
              <a:solidFill>
                <a:schemeClr val="dk1"/>
              </a:solidFill>
              <a:latin typeface="Roboto"/>
              <a:ea typeface="Roboto"/>
              <a:cs typeface="Roboto"/>
              <a:sym typeface="Roboto"/>
            </a:endParaRPr>
          </a:p>
        </p:txBody>
      </p:sp>
      <p:pic>
        <p:nvPicPr>
          <p:cNvPr id="723" name="Google Shape;723;p59"/>
          <p:cNvPicPr preferRelativeResize="0"/>
          <p:nvPr/>
        </p:nvPicPr>
        <p:blipFill rotWithShape="1">
          <a:blip r:embed="rId4">
            <a:alphaModFix/>
          </a:blip>
          <a:srcRect b="-250" l="-689" r="-638" t="0"/>
          <a:stretch/>
        </p:blipFill>
        <p:spPr>
          <a:xfrm>
            <a:off x="542325" y="720100"/>
            <a:ext cx="2626446" cy="3389350"/>
          </a:xfrm>
          <a:prstGeom prst="rect">
            <a:avLst/>
          </a:prstGeom>
          <a:noFill/>
          <a:ln>
            <a:noFill/>
          </a:ln>
          <a:effectLst>
            <a:outerShdw blurRad="200025" rotWithShape="0" algn="bl" dir="2940000" dist="76200">
              <a:srgbClr val="000000">
                <a:alpha val="50000"/>
              </a:srgbClr>
            </a:outerShdw>
          </a:effectLst>
        </p:spPr>
      </p:pic>
      <p:pic>
        <p:nvPicPr>
          <p:cNvPr id="724" name="Google Shape;724;p59"/>
          <p:cNvPicPr preferRelativeResize="0"/>
          <p:nvPr/>
        </p:nvPicPr>
        <p:blipFill rotWithShape="1">
          <a:blip r:embed="rId5">
            <a:alphaModFix/>
          </a:blip>
          <a:srcRect b="0" l="-180" r="-482" t="0"/>
          <a:stretch/>
        </p:blipFill>
        <p:spPr>
          <a:xfrm>
            <a:off x="3305400" y="720300"/>
            <a:ext cx="2592163" cy="3380900"/>
          </a:xfrm>
          <a:prstGeom prst="rect">
            <a:avLst/>
          </a:prstGeom>
          <a:noFill/>
          <a:ln>
            <a:noFill/>
          </a:ln>
          <a:effectLst>
            <a:outerShdw blurRad="185738" rotWithShape="0" algn="bl" dir="3480000" dist="95250">
              <a:srgbClr val="000000">
                <a:alpha val="50000"/>
              </a:srgbClr>
            </a:outerShdw>
          </a:effectLst>
        </p:spPr>
      </p:pic>
      <p:sp>
        <p:nvSpPr>
          <p:cNvPr id="725" name="Google Shape;725;p59"/>
          <p:cNvSpPr txBox="1"/>
          <p:nvPr/>
        </p:nvSpPr>
        <p:spPr>
          <a:xfrm>
            <a:off x="5989675" y="1773075"/>
            <a:ext cx="2889000" cy="8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google.com/sre</a:t>
            </a:r>
            <a:endParaRPr sz="3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60"/>
          <p:cNvSpPr txBox="1"/>
          <p:nvPr>
            <p:ph type="title"/>
          </p:nvPr>
        </p:nvSpPr>
        <p:spPr>
          <a:xfrm>
            <a:off x="304750" y="199975"/>
            <a:ext cx="5080200" cy="3522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Google Sans"/>
                <a:ea typeface="Google Sans"/>
                <a:cs typeface="Google Sans"/>
                <a:sym typeface="Google Sans"/>
              </a:rPr>
              <a:t>Other Googler talks</a:t>
            </a:r>
            <a:endParaRPr b="1" i="0" sz="2400" u="none" cap="none" strike="noStrike">
              <a:solidFill>
                <a:schemeClr val="dk1"/>
              </a:solidFill>
              <a:latin typeface="Google Sans"/>
              <a:ea typeface="Google Sans"/>
              <a:cs typeface="Google Sans"/>
              <a:sym typeface="Google Sans"/>
            </a:endParaRPr>
          </a:p>
        </p:txBody>
      </p:sp>
      <p:pic>
        <p:nvPicPr>
          <p:cNvPr id="731" name="Google Shape;731;p60"/>
          <p:cNvPicPr preferRelativeResize="0"/>
          <p:nvPr/>
        </p:nvPicPr>
        <p:blipFill>
          <a:blip r:embed="rId3">
            <a:alphaModFix/>
          </a:blip>
          <a:stretch>
            <a:fillRect/>
          </a:stretch>
        </p:blipFill>
        <p:spPr>
          <a:xfrm>
            <a:off x="152400" y="704575"/>
            <a:ext cx="3060149" cy="2118149"/>
          </a:xfrm>
          <a:prstGeom prst="rect">
            <a:avLst/>
          </a:prstGeom>
          <a:noFill/>
          <a:ln>
            <a:noFill/>
          </a:ln>
        </p:spPr>
      </p:pic>
      <p:pic>
        <p:nvPicPr>
          <p:cNvPr id="732" name="Google Shape;732;p60"/>
          <p:cNvPicPr preferRelativeResize="0"/>
          <p:nvPr/>
        </p:nvPicPr>
        <p:blipFill>
          <a:blip r:embed="rId4">
            <a:alphaModFix/>
          </a:blip>
          <a:stretch>
            <a:fillRect/>
          </a:stretch>
        </p:blipFill>
        <p:spPr>
          <a:xfrm>
            <a:off x="102939" y="2832256"/>
            <a:ext cx="3194449" cy="2118150"/>
          </a:xfrm>
          <a:prstGeom prst="rect">
            <a:avLst/>
          </a:prstGeom>
          <a:noFill/>
          <a:ln>
            <a:noFill/>
          </a:ln>
        </p:spPr>
      </p:pic>
      <p:pic>
        <p:nvPicPr>
          <p:cNvPr id="733" name="Google Shape;733;p60"/>
          <p:cNvPicPr preferRelativeResize="0"/>
          <p:nvPr/>
        </p:nvPicPr>
        <p:blipFill>
          <a:blip r:embed="rId5">
            <a:alphaModFix/>
          </a:blip>
          <a:stretch>
            <a:fillRect/>
          </a:stretch>
        </p:blipFill>
        <p:spPr>
          <a:xfrm>
            <a:off x="3463575" y="704575"/>
            <a:ext cx="2726412" cy="2264499"/>
          </a:xfrm>
          <a:prstGeom prst="rect">
            <a:avLst/>
          </a:prstGeom>
          <a:noFill/>
          <a:ln>
            <a:noFill/>
          </a:ln>
        </p:spPr>
      </p:pic>
      <p:pic>
        <p:nvPicPr>
          <p:cNvPr id="734" name="Google Shape;734;p60"/>
          <p:cNvPicPr preferRelativeResize="0"/>
          <p:nvPr/>
        </p:nvPicPr>
        <p:blipFill>
          <a:blip r:embed="rId6">
            <a:alphaModFix/>
          </a:blip>
          <a:stretch>
            <a:fillRect/>
          </a:stretch>
        </p:blipFill>
        <p:spPr>
          <a:xfrm>
            <a:off x="3396210" y="2969065"/>
            <a:ext cx="3275660" cy="190594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61"/>
          <p:cNvSpPr txBox="1"/>
          <p:nvPr>
            <p:ph type="title"/>
          </p:nvPr>
        </p:nvSpPr>
        <p:spPr>
          <a:xfrm>
            <a:off x="660150" y="3307575"/>
            <a:ext cx="7823700" cy="642900"/>
          </a:xfrm>
          <a:prstGeom prst="rect">
            <a:avLst/>
          </a:prstGeom>
          <a:noFill/>
          <a:ln>
            <a:noFill/>
          </a:ln>
        </p:spPr>
        <p:txBody>
          <a:bodyPr anchorCtr="0" anchor="b" bIns="0" lIns="0" spcFirstLastPara="1" rIns="228600" wrap="square" tIns="0">
            <a:noAutofit/>
          </a:bodyPr>
          <a:lstStyle/>
          <a:p>
            <a:pPr indent="0" lvl="0" marL="0" marR="0" rtl="0" algn="ctr">
              <a:lnSpc>
                <a:spcPct val="100000"/>
              </a:lnSpc>
              <a:spcBef>
                <a:spcPts val="0"/>
              </a:spcBef>
              <a:spcAft>
                <a:spcPts val="0"/>
              </a:spcAft>
              <a:buClr>
                <a:srgbClr val="000000"/>
              </a:buClr>
              <a:buSzPts val="3000"/>
              <a:buFont typeface="Arial"/>
              <a:buNone/>
            </a:pPr>
            <a:r>
              <a:rPr lang="en" sz="1800"/>
              <a:t>(I’ll be in the SRE Slack channel -- </a:t>
            </a:r>
            <a:r>
              <a:rPr lang="en" sz="1800" u="sng">
                <a:solidFill>
                  <a:schemeClr val="hlink"/>
                </a:solidFill>
                <a:hlinkClick r:id="rId3"/>
              </a:rPr>
              <a:t>#2018addo-</a:t>
            </a:r>
            <a:r>
              <a:rPr lang="en" sz="1800" u="sng">
                <a:solidFill>
                  <a:schemeClr val="hlink"/>
                </a:solidFill>
                <a:hlinkClick r:id="rId4"/>
              </a:rPr>
              <a:t>keynotes</a:t>
            </a:r>
            <a:r>
              <a:rPr lang="en" sz="1800"/>
              <a:t> -- for Q&amp;A</a:t>
            </a:r>
            <a:endParaRPr sz="1800"/>
          </a:p>
          <a:p>
            <a:pPr indent="0" lvl="0" marL="0" marR="0" rtl="0" algn="ctr">
              <a:lnSpc>
                <a:spcPct val="100000"/>
              </a:lnSpc>
              <a:spcBef>
                <a:spcPts val="0"/>
              </a:spcBef>
              <a:spcAft>
                <a:spcPts val="0"/>
              </a:spcAft>
              <a:buClr>
                <a:srgbClr val="000000"/>
              </a:buClr>
              <a:buSzPts val="3000"/>
              <a:buFont typeface="Arial"/>
              <a:buNone/>
            </a:pPr>
            <a:r>
              <a:rPr lang="en" sz="1800"/>
              <a:t> or @drensin on your social media platform of choice)</a:t>
            </a:r>
            <a:endParaRPr sz="1800"/>
          </a:p>
        </p:txBody>
      </p:sp>
      <p:sp>
        <p:nvSpPr>
          <p:cNvPr id="740" name="Google Shape;740;p61"/>
          <p:cNvSpPr txBox="1"/>
          <p:nvPr>
            <p:ph type="title"/>
          </p:nvPr>
        </p:nvSpPr>
        <p:spPr>
          <a:xfrm>
            <a:off x="3438600" y="2211000"/>
            <a:ext cx="2266800" cy="721500"/>
          </a:xfrm>
          <a:prstGeom prst="rect">
            <a:avLst/>
          </a:prstGeom>
          <a:noFill/>
          <a:ln>
            <a:noFill/>
          </a:ln>
        </p:spPr>
        <p:txBody>
          <a:bodyPr anchorCtr="0" anchor="b" bIns="0" lIns="0" spcFirstLastPara="1" rIns="228600" wrap="square" tIns="0">
            <a:noAutofit/>
          </a:bodyPr>
          <a:lstStyle/>
          <a:p>
            <a:pPr indent="0" lvl="0" marL="0" marR="0" rtl="0" algn="l">
              <a:lnSpc>
                <a:spcPct val="100000"/>
              </a:lnSpc>
              <a:spcBef>
                <a:spcPts val="0"/>
              </a:spcBef>
              <a:spcAft>
                <a:spcPts val="0"/>
              </a:spcAft>
              <a:buClr>
                <a:srgbClr val="000000"/>
              </a:buClr>
              <a:buSzPts val="3000"/>
              <a:buFont typeface="Arial"/>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33"/>
          <p:cNvSpPr txBox="1"/>
          <p:nvPr>
            <p:ph type="title"/>
          </p:nvPr>
        </p:nvSpPr>
        <p:spPr>
          <a:xfrm>
            <a:off x="609550" y="809375"/>
            <a:ext cx="3175200" cy="1762500"/>
          </a:xfrm>
          <a:prstGeom prst="rect">
            <a:avLst/>
          </a:prstGeom>
          <a:noFill/>
          <a:ln>
            <a:noFill/>
          </a:ln>
        </p:spPr>
        <p:txBody>
          <a:bodyPr anchorCtr="0" anchor="b" bIns="0" lIns="0" spcFirstLastPara="1" rIns="22860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oogle Sans"/>
                <a:ea typeface="Google Sans"/>
                <a:cs typeface="Google Sans"/>
                <a:sym typeface="Google Sans"/>
              </a:rPr>
              <a:t>Reliability is the most important feature.</a:t>
            </a:r>
            <a:endParaRPr b="1" i="0" sz="3000" u="none" cap="none" strike="noStrike">
              <a:solidFill>
                <a:schemeClr val="dk1"/>
              </a:solidFill>
              <a:latin typeface="Google Sans"/>
              <a:ea typeface="Google Sans"/>
              <a:cs typeface="Google Sans"/>
              <a:sym typeface="Google Sans"/>
            </a:endParaRPr>
          </a:p>
        </p:txBody>
      </p:sp>
      <p:pic>
        <p:nvPicPr>
          <p:cNvPr id="499" name="Google Shape;499;p33"/>
          <p:cNvPicPr preferRelativeResize="0"/>
          <p:nvPr/>
        </p:nvPicPr>
        <p:blipFill rotWithShape="1">
          <a:blip r:embed="rId3">
            <a:alphaModFix/>
          </a:blip>
          <a:srcRect b="0" l="26811" r="9078" t="0"/>
          <a:stretch/>
        </p:blipFill>
        <p:spPr>
          <a:xfrm>
            <a:off x="4461563" y="760750"/>
            <a:ext cx="4682425" cy="36219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34"/>
          <p:cNvSpPr txBox="1"/>
          <p:nvPr>
            <p:ph type="title"/>
          </p:nvPr>
        </p:nvSpPr>
        <p:spPr>
          <a:xfrm>
            <a:off x="533350" y="809375"/>
            <a:ext cx="3303000" cy="1762500"/>
          </a:xfrm>
          <a:prstGeom prst="rect">
            <a:avLst/>
          </a:prstGeom>
          <a:noFill/>
          <a:ln>
            <a:noFill/>
          </a:ln>
        </p:spPr>
        <p:txBody>
          <a:bodyPr anchorCtr="0" anchor="b" bIns="0" lIns="0" spcFirstLastPara="1" rIns="228600" wrap="square" tIns="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Google Sans"/>
                <a:ea typeface="Google Sans"/>
                <a:cs typeface="Google Sans"/>
                <a:sym typeface="Google Sans"/>
              </a:rPr>
              <a:t>Our users measure our reliability.</a:t>
            </a:r>
            <a:endParaRPr b="1" i="0" sz="3000" u="none" cap="none" strike="noStrike">
              <a:solidFill>
                <a:schemeClr val="dk1"/>
              </a:solidFill>
              <a:latin typeface="Google Sans"/>
              <a:ea typeface="Google Sans"/>
              <a:cs typeface="Google Sans"/>
              <a:sym typeface="Google Sans"/>
            </a:endParaRPr>
          </a:p>
        </p:txBody>
      </p:sp>
      <p:pic>
        <p:nvPicPr>
          <p:cNvPr id="505" name="Google Shape;505;p34"/>
          <p:cNvPicPr preferRelativeResize="0"/>
          <p:nvPr/>
        </p:nvPicPr>
        <p:blipFill rotWithShape="1">
          <a:blip r:embed="rId3">
            <a:alphaModFix/>
          </a:blip>
          <a:srcRect b="9242" l="4754" r="26530" t="6268"/>
          <a:stretch/>
        </p:blipFill>
        <p:spPr>
          <a:xfrm>
            <a:off x="4253350" y="745513"/>
            <a:ext cx="4890651" cy="3652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pic>
        <p:nvPicPr>
          <p:cNvPr id="510" name="Google Shape;510;p35"/>
          <p:cNvPicPr preferRelativeResize="0"/>
          <p:nvPr/>
        </p:nvPicPr>
        <p:blipFill rotWithShape="1">
          <a:blip r:embed="rId3">
            <a:alphaModFix/>
          </a:blip>
          <a:srcRect b="7380" l="-2366" r="65836" t="0"/>
          <a:stretch/>
        </p:blipFill>
        <p:spPr>
          <a:xfrm>
            <a:off x="5120050" y="0"/>
            <a:ext cx="4023950" cy="5143499"/>
          </a:xfrm>
          <a:prstGeom prst="rect">
            <a:avLst/>
          </a:prstGeom>
          <a:noFill/>
          <a:ln>
            <a:noFill/>
          </a:ln>
        </p:spPr>
      </p:pic>
      <p:pic>
        <p:nvPicPr>
          <p:cNvPr id="511" name="Google Shape;511;p35"/>
          <p:cNvPicPr preferRelativeResize="0"/>
          <p:nvPr/>
        </p:nvPicPr>
        <p:blipFill rotWithShape="1">
          <a:blip r:embed="rId4">
            <a:alphaModFix/>
          </a:blip>
          <a:srcRect b="0" l="71524" r="0" t="0"/>
          <a:stretch/>
        </p:blipFill>
        <p:spPr>
          <a:xfrm>
            <a:off x="4567625" y="0"/>
            <a:ext cx="1948150" cy="5143500"/>
          </a:xfrm>
          <a:prstGeom prst="rect">
            <a:avLst/>
          </a:prstGeom>
          <a:noFill/>
          <a:ln>
            <a:noFill/>
          </a:ln>
        </p:spPr>
      </p:pic>
      <p:sp>
        <p:nvSpPr>
          <p:cNvPr id="512" name="Google Shape;512;p35"/>
          <p:cNvSpPr txBox="1"/>
          <p:nvPr/>
        </p:nvSpPr>
        <p:spPr>
          <a:xfrm>
            <a:off x="472406" y="983972"/>
            <a:ext cx="2652000" cy="3093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0"/>
              <a:buFont typeface="Arial"/>
              <a:buNone/>
            </a:pPr>
            <a:r>
              <a:rPr b="0" i="0" lang="en" sz="9000" u="none" cap="none" strike="noStrike">
                <a:solidFill>
                  <a:srgbClr val="F1C232"/>
                </a:solidFill>
                <a:latin typeface="Google Sans"/>
                <a:ea typeface="Google Sans"/>
                <a:cs typeface="Google Sans"/>
                <a:sym typeface="Google Sans"/>
              </a:rPr>
              <a:t>“</a:t>
            </a:r>
            <a:endParaRPr b="0" i="0" sz="9000" u="none" cap="none" strike="noStrike">
              <a:solidFill>
                <a:srgbClr val="F1C232"/>
              </a:solidFill>
              <a:latin typeface="Google Sans"/>
              <a:ea typeface="Google Sans"/>
              <a:cs typeface="Google Sans"/>
              <a:sym typeface="Google Sans"/>
            </a:endParaRPr>
          </a:p>
        </p:txBody>
      </p:sp>
      <p:sp>
        <p:nvSpPr>
          <p:cNvPr id="513" name="Google Shape;513;p35"/>
          <p:cNvSpPr txBox="1"/>
          <p:nvPr>
            <p:ph type="title"/>
          </p:nvPr>
        </p:nvSpPr>
        <p:spPr>
          <a:xfrm>
            <a:off x="761950" y="1923825"/>
            <a:ext cx="4774500" cy="1762200"/>
          </a:xfrm>
          <a:prstGeom prst="rect">
            <a:avLst/>
          </a:prstGeom>
          <a:noFill/>
          <a:ln>
            <a:noFill/>
          </a:ln>
        </p:spPr>
        <p:txBody>
          <a:bodyPr anchorCtr="0" anchor="t" bIns="0" lIns="0" spcFirstLastPara="1" rIns="228600" wrap="square" tIns="0">
            <a:noAutofit/>
          </a:bodyPr>
          <a:lstStyle/>
          <a:p>
            <a:pPr indent="0" lvl="0" marL="0" marR="0" rtl="0" algn="l">
              <a:lnSpc>
                <a:spcPct val="115000"/>
              </a:lnSpc>
              <a:spcBef>
                <a:spcPts val="0"/>
              </a:spcBef>
              <a:spcAft>
                <a:spcPts val="0"/>
              </a:spcAft>
              <a:buClr>
                <a:srgbClr val="000000"/>
              </a:buClr>
              <a:buSzPts val="2500"/>
              <a:buFont typeface="Arial"/>
              <a:buNone/>
            </a:pPr>
            <a:r>
              <a:rPr b="1" i="0" lang="en" sz="2500" u="none" cap="none" strike="noStrike">
                <a:solidFill>
                  <a:srgbClr val="434343"/>
                </a:solidFill>
                <a:latin typeface="Roboto"/>
                <a:ea typeface="Roboto"/>
                <a:cs typeface="Roboto"/>
                <a:sym typeface="Roboto"/>
              </a:rPr>
              <a:t>100% is the wrong reliability target for basically everything.</a:t>
            </a:r>
            <a:r>
              <a:rPr b="1" i="0" lang="en" sz="2500" u="none" cap="none" strike="noStrike">
                <a:solidFill>
                  <a:srgbClr val="F1C232"/>
                </a:solidFill>
                <a:latin typeface="Google Sans"/>
                <a:ea typeface="Google Sans"/>
                <a:cs typeface="Google Sans"/>
                <a:sym typeface="Google Sans"/>
              </a:rPr>
              <a:t>”</a:t>
            </a:r>
            <a:endParaRPr b="1" i="0" sz="2500" u="none" cap="none" strike="noStrike">
              <a:solidFill>
                <a:srgbClr val="F1C232"/>
              </a:solidFill>
              <a:latin typeface="Google Sans"/>
              <a:ea typeface="Google Sans"/>
              <a:cs typeface="Google Sans"/>
              <a:sym typeface="Google Sans"/>
            </a:endParaRPr>
          </a:p>
          <a:p>
            <a:pPr indent="0" lvl="0" marL="0" marR="0" rtl="0" algn="l">
              <a:lnSpc>
                <a:spcPct val="115000"/>
              </a:lnSpc>
              <a:spcBef>
                <a:spcPts val="800"/>
              </a:spcBef>
              <a:spcAft>
                <a:spcPts val="0"/>
              </a:spcAft>
              <a:buClr>
                <a:schemeClr val="dk1"/>
              </a:buClr>
              <a:buSzPts val="1100"/>
              <a:buFont typeface="Arial"/>
              <a:buNone/>
            </a:pPr>
            <a:r>
              <a:t/>
            </a:r>
            <a:endParaRPr b="0" i="0" sz="1100" u="none" cap="none" strike="noStrike">
              <a:solidFill>
                <a:srgbClr val="434343"/>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434343"/>
              </a:solidFill>
              <a:latin typeface="Roboto"/>
              <a:ea typeface="Roboto"/>
              <a:cs typeface="Roboto"/>
              <a:sym typeface="Roboto"/>
            </a:endParaRPr>
          </a:p>
        </p:txBody>
      </p:sp>
      <p:sp>
        <p:nvSpPr>
          <p:cNvPr id="514" name="Google Shape;514;p35"/>
          <p:cNvSpPr txBox="1"/>
          <p:nvPr>
            <p:ph idx="1" type="body"/>
          </p:nvPr>
        </p:nvSpPr>
        <p:spPr>
          <a:xfrm>
            <a:off x="762000" y="3276400"/>
            <a:ext cx="2970600" cy="1057200"/>
          </a:xfrm>
          <a:prstGeom prst="rect">
            <a:avLst/>
          </a:prstGeom>
          <a:noFill/>
          <a:ln>
            <a:noFill/>
          </a:ln>
        </p:spPr>
        <p:txBody>
          <a:bodyPr anchorCtr="0" anchor="t" bIns="0" lIns="0" spcFirstLastPara="1" rIns="228600" wrap="square" tIns="0">
            <a:noAutofit/>
          </a:bodyPr>
          <a:lstStyle/>
          <a:p>
            <a:pPr indent="0" lvl="0" marL="0" marR="0" rtl="0" algn="l">
              <a:lnSpc>
                <a:spcPct val="115000"/>
              </a:lnSpc>
              <a:spcBef>
                <a:spcPts val="0"/>
              </a:spcBef>
              <a:spcAft>
                <a:spcPts val="0"/>
              </a:spcAft>
              <a:buClr>
                <a:schemeClr val="dk1"/>
              </a:buClr>
              <a:buSzPts val="1100"/>
              <a:buFont typeface="Roboto"/>
              <a:buNone/>
            </a:pPr>
            <a:r>
              <a:rPr b="1" i="0" lang="en" sz="1100" u="none" cap="none" strike="noStrike">
                <a:solidFill>
                  <a:schemeClr val="dk1"/>
                </a:solidFill>
                <a:latin typeface="Roboto"/>
                <a:ea typeface="Roboto"/>
                <a:cs typeface="Roboto"/>
                <a:sym typeface="Roboto"/>
              </a:rPr>
              <a:t>Benjamin Treynor Sloss</a:t>
            </a:r>
            <a:endParaRPr b="0" i="0" sz="11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Roboto"/>
                <a:ea typeface="Roboto"/>
                <a:cs typeface="Roboto"/>
                <a:sym typeface="Roboto"/>
              </a:rPr>
              <a:t>Vice President of 24x7 Engineering, Google</a:t>
            </a:r>
            <a:endParaRPr b="0" i="0" sz="1100" u="none" cap="none" strike="noStrike">
              <a:solidFill>
                <a:schemeClr val="dk1"/>
              </a:solidFill>
              <a:latin typeface="Roboto"/>
              <a:ea typeface="Roboto"/>
              <a:cs typeface="Roboto"/>
              <a:sym typeface="Roboto"/>
            </a:endParaRPr>
          </a:p>
        </p:txBody>
      </p:sp>
      <p:sp>
        <p:nvSpPr>
          <p:cNvPr id="515" name="Google Shape;515;p35"/>
          <p:cNvSpPr txBox="1"/>
          <p:nvPr>
            <p:ph type="title"/>
          </p:nvPr>
        </p:nvSpPr>
        <p:spPr>
          <a:xfrm>
            <a:off x="761950" y="809575"/>
            <a:ext cx="5080200" cy="352200"/>
          </a:xfrm>
          <a:prstGeom prst="rect">
            <a:avLst/>
          </a:prstGeom>
          <a:noFill/>
          <a:ln>
            <a:noFill/>
          </a:ln>
        </p:spPr>
        <p:txBody>
          <a:bodyPr anchorCtr="0" anchor="t" bIns="0" lIns="0" spcFirstLastPara="1" rIns="22860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Google Sans"/>
                <a:ea typeface="Google Sans"/>
                <a:cs typeface="Google Sans"/>
                <a:sym typeface="Google Sans"/>
              </a:rPr>
              <a:t>The Key Principle of SRE</a:t>
            </a:r>
            <a:endParaRPr b="1" i="0" sz="2400" u="none" cap="none" strike="noStrike">
              <a:solidFill>
                <a:schemeClr val="dk1"/>
              </a:solidFill>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graphicFrame>
        <p:nvGraphicFramePr>
          <p:cNvPr id="520" name="Google Shape;520;p36"/>
          <p:cNvGraphicFramePr/>
          <p:nvPr/>
        </p:nvGraphicFramePr>
        <p:xfrm>
          <a:off x="2053563" y="244975"/>
          <a:ext cx="3000000" cy="3000000"/>
        </p:xfrm>
        <a:graphic>
          <a:graphicData uri="http://schemas.openxmlformats.org/drawingml/2006/table">
            <a:tbl>
              <a:tblPr>
                <a:noFill/>
                <a:tableStyleId>{22E0EECB-5B01-442B-86AD-A2538365D520}</a:tableStyleId>
              </a:tblPr>
              <a:tblGrid>
                <a:gridCol w="1094475"/>
                <a:gridCol w="1265450"/>
                <a:gridCol w="1362800"/>
                <a:gridCol w="1314125"/>
              </a:tblGrid>
              <a:tr h="399100">
                <a:tc rowSpan="2">
                  <a:txBody>
                    <a:bodyPr>
                      <a:noAutofit/>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FFFFFF"/>
                          </a:solidFill>
                          <a:latin typeface="Roboto"/>
                          <a:ea typeface="Roboto"/>
                          <a:cs typeface="Roboto"/>
                          <a:sym typeface="Roboto"/>
                        </a:rPr>
                        <a:t>Availability level</a:t>
                      </a:r>
                      <a:endParaRPr sz="1000" u="none" cap="none" strike="noStrike">
                        <a:solidFill>
                          <a:srgbClr val="FFFFFF"/>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FFFFFF"/>
                      </a:solidFill>
                      <a:prstDash val="dot"/>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solidFill>
                      <a:schemeClr val="accent3"/>
                    </a:solidFill>
                  </a:tcPr>
                </a:tc>
                <a:tc gridSpan="3">
                  <a:txBody>
                    <a:bodyPr>
                      <a:noAutofit/>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rgbClr val="FFFFFF"/>
                          </a:solidFill>
                          <a:latin typeface="Roboto"/>
                          <a:ea typeface="Roboto"/>
                          <a:cs typeface="Roboto"/>
                          <a:sym typeface="Roboto"/>
                        </a:rPr>
                        <a:t>Allowed unavailability window</a:t>
                      </a:r>
                      <a:endParaRPr sz="1100" u="none" cap="none" strike="noStrike">
                        <a:solidFill>
                          <a:srgbClr val="FFFFFF"/>
                        </a:solidFill>
                        <a:latin typeface="Roboto"/>
                        <a:ea typeface="Roboto"/>
                        <a:cs typeface="Roboto"/>
                        <a:sym typeface="Roboto"/>
                      </a:endParaRPr>
                    </a:p>
                  </a:txBody>
                  <a:tcPr marT="38100" marB="38100" marR="114300" marL="114300" anchor="ctr">
                    <a:lnL cap="flat" cmpd="sng" w="9525">
                      <a:solidFill>
                        <a:srgbClr val="FFFFFF"/>
                      </a:solidFill>
                      <a:prstDash val="dot"/>
                      <a:round/>
                      <a:headEnd len="sm" w="sm" type="none"/>
                      <a:tailEnd len="sm" w="sm" type="none"/>
                    </a:lnL>
                    <a:lnR cap="flat" cmpd="sng" w="9525">
                      <a:solidFill>
                        <a:srgbClr val="DD7E6B">
                          <a:alpha val="0"/>
                        </a:srgbClr>
                      </a:solidFill>
                      <a:prstDash val="solid"/>
                      <a:round/>
                      <a:headEnd len="sm" w="sm" type="none"/>
                      <a:tailEnd len="sm" w="sm" type="none"/>
                    </a:lnR>
                    <a:lnT cap="flat" cmpd="sng" w="9525">
                      <a:solidFill>
                        <a:srgbClr val="DD7E6B">
                          <a:alpha val="0"/>
                        </a:srgbClr>
                      </a:solidFill>
                      <a:prstDash val="solid"/>
                      <a:round/>
                      <a:headEnd len="sm" w="sm" type="none"/>
                      <a:tailEnd len="sm" w="sm" type="none"/>
                    </a:lnT>
                    <a:lnB cap="flat" cmpd="sng" w="9525">
                      <a:solidFill>
                        <a:srgbClr val="FFFFFF"/>
                      </a:solidFill>
                      <a:prstDash val="dot"/>
                      <a:round/>
                      <a:headEnd len="sm" w="sm" type="none"/>
                      <a:tailEnd len="sm" w="sm" type="none"/>
                    </a:lnB>
                    <a:solidFill>
                      <a:schemeClr val="accent3"/>
                    </a:solidFill>
                  </a:tcPr>
                </a:tc>
                <a:tc hMerge="1"/>
                <a:tc hMerge="1"/>
              </a:tr>
              <a:tr h="464050">
                <a:tc vMerge="1"/>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FFFFFF"/>
                          </a:solidFill>
                          <a:latin typeface="Roboto"/>
                          <a:ea typeface="Roboto"/>
                          <a:cs typeface="Roboto"/>
                          <a:sym typeface="Roboto"/>
                        </a:rPr>
                        <a:t>per year</a:t>
                      </a:r>
                      <a:endParaRPr sz="1000" u="none" cap="none" strike="noStrike">
                        <a:solidFill>
                          <a:srgbClr val="FFFFFF"/>
                        </a:solidFill>
                        <a:latin typeface="Roboto"/>
                        <a:ea typeface="Roboto"/>
                        <a:cs typeface="Roboto"/>
                        <a:sym typeface="Roboto"/>
                      </a:endParaRPr>
                    </a:p>
                  </a:txBody>
                  <a:tcPr marT="38100" marB="38100" marR="114300" marL="114300" anchor="ctr">
                    <a:lnL cap="flat" cmpd="sng" w="9525">
                      <a:solidFill>
                        <a:srgbClr val="FFFFFF"/>
                      </a:solidFill>
                      <a:prstDash val="dot"/>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FFFFFF"/>
                      </a:solidFill>
                      <a:prstDash val="dot"/>
                      <a:round/>
                      <a:headEnd len="sm" w="sm" type="none"/>
                      <a:tailEnd len="sm" w="sm" type="none"/>
                    </a:lnT>
                    <a:lnB cap="flat" cmpd="sng" w="9525">
                      <a:solidFill>
                        <a:srgbClr val="EEEEEE">
                          <a:alpha val="0"/>
                        </a:srgbClr>
                      </a:solidFill>
                      <a:prstDash val="solid"/>
                      <a:round/>
                      <a:headEnd len="sm" w="sm" type="none"/>
                      <a:tailEnd len="sm" w="sm" type="none"/>
                    </a:lnB>
                    <a:solidFill>
                      <a:schemeClr val="accent3"/>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FFFFFF"/>
                          </a:solidFill>
                          <a:latin typeface="Roboto"/>
                          <a:ea typeface="Roboto"/>
                          <a:cs typeface="Roboto"/>
                          <a:sym typeface="Roboto"/>
                        </a:rPr>
                        <a:t>per quarter</a:t>
                      </a:r>
                      <a:endParaRPr sz="1000" u="none" cap="none" strike="noStrike">
                        <a:solidFill>
                          <a:srgbClr val="FFFFFF"/>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FFFFFF"/>
                      </a:solidFill>
                      <a:prstDash val="dot"/>
                      <a:round/>
                      <a:headEnd len="sm" w="sm" type="none"/>
                      <a:tailEnd len="sm" w="sm" type="none"/>
                    </a:lnT>
                    <a:lnB cap="flat" cmpd="sng" w="9525">
                      <a:solidFill>
                        <a:srgbClr val="EEEEEE">
                          <a:alpha val="0"/>
                        </a:srgbClr>
                      </a:solidFill>
                      <a:prstDash val="solid"/>
                      <a:round/>
                      <a:headEnd len="sm" w="sm" type="none"/>
                      <a:tailEnd len="sm" w="sm" type="none"/>
                    </a:lnB>
                    <a:solidFill>
                      <a:schemeClr val="accent3"/>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FFFFFF"/>
                          </a:solidFill>
                          <a:latin typeface="Roboto"/>
                          <a:ea typeface="Roboto"/>
                          <a:cs typeface="Roboto"/>
                          <a:sym typeface="Roboto"/>
                        </a:rPr>
                        <a:t>per 30 days</a:t>
                      </a:r>
                      <a:endParaRPr sz="1000" u="none" cap="none" strike="noStrike">
                        <a:solidFill>
                          <a:srgbClr val="FFFFFF"/>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FFFFFF"/>
                      </a:solidFill>
                      <a:prstDash val="dot"/>
                      <a:round/>
                      <a:headEnd len="sm" w="sm" type="none"/>
                      <a:tailEnd len="sm" w="sm" type="none"/>
                    </a:lnT>
                    <a:lnB cap="flat" cmpd="sng" w="9525">
                      <a:solidFill>
                        <a:srgbClr val="EEEEEE">
                          <a:alpha val="0"/>
                        </a:srgbClr>
                      </a:solidFill>
                      <a:prstDash val="solid"/>
                      <a:round/>
                      <a:headEnd len="sm" w="sm" type="none"/>
                      <a:tailEnd len="sm" w="sm" type="none"/>
                    </a:lnB>
                    <a:solidFill>
                      <a:schemeClr val="accent3"/>
                    </a:solidFill>
                  </a:tcPr>
                </a:tc>
              </a:tr>
              <a:tr h="4084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 90%</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DD7E6B"/>
                      </a:solidFill>
                      <a:prstDash val="dot"/>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36.5 days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DD7E6B"/>
                      </a:solidFill>
                      <a:prstDash val="dot"/>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9 days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3 days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tcPr>
                </a:tc>
              </a:tr>
              <a:tr h="4084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 95%</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DD7E6B"/>
                      </a:solidFill>
                      <a:prstDash val="dot"/>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solidFill>
                      <a:srgbClr val="E6B8AF">
                        <a:alpha val="11764"/>
                      </a:srgbClr>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18.25 days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DD7E6B"/>
                      </a:solidFill>
                      <a:prstDash val="dot"/>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solidFill>
                      <a:srgbClr val="E6B8AF">
                        <a:alpha val="11764"/>
                      </a:srgbClr>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4.5 days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solidFill>
                      <a:srgbClr val="E6B8AF">
                        <a:alpha val="11764"/>
                      </a:srgbClr>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1.5 days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solidFill>
                      <a:srgbClr val="E6B8AF">
                        <a:alpha val="11764"/>
                      </a:srgbClr>
                    </a:solidFill>
                  </a:tcPr>
                </a:tc>
              </a:tr>
              <a:tr h="4084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 99%</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DD7E6B"/>
                      </a:solidFill>
                      <a:prstDash val="dot"/>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3.65 days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DD7E6B"/>
                      </a:solidFill>
                      <a:prstDash val="dot"/>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21.6 hours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7.2 hours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tcPr>
                </a:tc>
              </a:tr>
              <a:tr h="4084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 99.5%</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DD7E6B"/>
                      </a:solidFill>
                      <a:prstDash val="dot"/>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solidFill>
                      <a:srgbClr val="E6B8AF">
                        <a:alpha val="11764"/>
                      </a:srgbClr>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1.83 days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DD7E6B"/>
                      </a:solidFill>
                      <a:prstDash val="dot"/>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solidFill>
                      <a:srgbClr val="E6B8AF">
                        <a:alpha val="11764"/>
                      </a:srgbClr>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10.8 hours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solidFill>
                      <a:srgbClr val="E6B8AF">
                        <a:alpha val="11764"/>
                      </a:srgbClr>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3.6 hours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solidFill>
                      <a:srgbClr val="E6B8AF">
                        <a:alpha val="11764"/>
                      </a:srgbClr>
                    </a:solidFill>
                  </a:tcPr>
                </a:tc>
              </a:tr>
              <a:tr h="4084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 99.9%</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DD7E6B"/>
                      </a:solidFill>
                      <a:prstDash val="dot"/>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8.76 hours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DD7E6B"/>
                      </a:solidFill>
                      <a:prstDash val="dot"/>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2.16 hours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43.2 minutes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tcPr>
                </a:tc>
              </a:tr>
              <a:tr h="4084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 99.95%</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DD7E6B"/>
                      </a:solidFill>
                      <a:prstDash val="dot"/>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solidFill>
                      <a:srgbClr val="E6B8AF">
                        <a:alpha val="11764"/>
                      </a:srgbClr>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4.38 hours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DD7E6B"/>
                      </a:solidFill>
                      <a:prstDash val="dot"/>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solidFill>
                      <a:srgbClr val="E6B8AF">
                        <a:alpha val="11764"/>
                      </a:srgbClr>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1.08 hours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solidFill>
                      <a:srgbClr val="E6B8AF">
                        <a:alpha val="11764"/>
                      </a:srgbClr>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21.6 minutes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solidFill>
                      <a:srgbClr val="E6B8AF">
                        <a:alpha val="11764"/>
                      </a:srgbClr>
                    </a:solidFill>
                  </a:tcPr>
                </a:tc>
              </a:tr>
              <a:tr h="4084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 99.99%</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DD7E6B"/>
                      </a:solidFill>
                      <a:prstDash val="dot"/>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52.6 minutes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DD7E6B"/>
                      </a:solidFill>
                      <a:prstDash val="dot"/>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12.96 minutes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4.32 minutes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tcPr>
                </a:tc>
              </a:tr>
              <a:tr h="408400">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 99.999%</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DD7E6B"/>
                      </a:solidFill>
                      <a:prstDash val="dot"/>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solidFill>
                      <a:srgbClr val="E6B8AF">
                        <a:alpha val="11764"/>
                      </a:srgbClr>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5.26 minutes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DD7E6B"/>
                      </a:solidFill>
                      <a:prstDash val="dot"/>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solidFill>
                      <a:srgbClr val="E6B8AF">
                        <a:alpha val="11764"/>
                      </a:srgbClr>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1.30 minutes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solidFill>
                      <a:srgbClr val="E6B8AF">
                        <a:alpha val="11764"/>
                      </a:srgbClr>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434343"/>
                          </a:solidFill>
                          <a:latin typeface="Roboto"/>
                          <a:ea typeface="Roboto"/>
                          <a:cs typeface="Roboto"/>
                          <a:sym typeface="Roboto"/>
                        </a:rPr>
                        <a:t>25.9 seconds</a:t>
                      </a:r>
                      <a:endParaRPr sz="1000" u="none" cap="none" strike="noStrike">
                        <a:solidFill>
                          <a:srgbClr val="434343"/>
                        </a:solidFill>
                        <a:latin typeface="Roboto"/>
                        <a:ea typeface="Roboto"/>
                        <a:cs typeface="Roboto"/>
                        <a:sym typeface="Roboto"/>
                      </a:endParaRPr>
                    </a:p>
                  </a:txBody>
                  <a:tcPr marT="38100" marB="38100" marR="114300" marL="114300"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EEEEEE">
                          <a:alpha val="0"/>
                        </a:srgbClr>
                      </a:solidFill>
                      <a:prstDash val="solid"/>
                      <a:round/>
                      <a:headEnd len="sm" w="sm" type="none"/>
                      <a:tailEnd len="sm" w="sm" type="none"/>
                    </a:lnB>
                    <a:solidFill>
                      <a:srgbClr val="E6B8AF">
                        <a:alpha val="11764"/>
                      </a:srgbClr>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37"/>
          <p:cNvSpPr txBox="1"/>
          <p:nvPr/>
        </p:nvSpPr>
        <p:spPr>
          <a:xfrm>
            <a:off x="429250" y="1885950"/>
            <a:ext cx="3626700" cy="1362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3"/>
              </a:buClr>
              <a:buSzPts val="1400"/>
              <a:buFont typeface="Roboto"/>
              <a:buChar char="●"/>
            </a:pPr>
            <a:r>
              <a:rPr b="0" i="0" lang="en" sz="1400" u="none" cap="none" strike="noStrike">
                <a:solidFill>
                  <a:srgbClr val="434343"/>
                </a:solidFill>
                <a:latin typeface="Roboto"/>
                <a:ea typeface="Roboto"/>
                <a:cs typeface="Roboto"/>
                <a:sym typeface="Roboto"/>
              </a:rPr>
              <a:t>Product management &amp; SRE establish an </a:t>
            </a:r>
            <a:r>
              <a:rPr b="1" i="0" lang="en" sz="1400" u="none" cap="none" strike="noStrike">
                <a:solidFill>
                  <a:srgbClr val="434343"/>
                </a:solidFill>
                <a:latin typeface="Roboto"/>
                <a:ea typeface="Roboto"/>
                <a:cs typeface="Roboto"/>
                <a:sym typeface="Roboto"/>
              </a:rPr>
              <a:t>availability target</a:t>
            </a:r>
            <a:r>
              <a:rPr b="0" i="0" lang="en" sz="1400" u="none" cap="none" strike="noStrike">
                <a:solidFill>
                  <a:srgbClr val="434343"/>
                </a:solidFill>
                <a:latin typeface="Roboto"/>
                <a:ea typeface="Roboto"/>
                <a:cs typeface="Roboto"/>
                <a:sym typeface="Roboto"/>
              </a:rPr>
              <a:t>.</a:t>
            </a:r>
            <a:endParaRPr b="0" i="0" sz="1400" u="none" cap="none" strike="noStrike">
              <a:solidFill>
                <a:srgbClr val="434343"/>
              </a:solidFill>
              <a:latin typeface="Roboto"/>
              <a:ea typeface="Roboto"/>
              <a:cs typeface="Roboto"/>
              <a:sym typeface="Roboto"/>
            </a:endParaRPr>
          </a:p>
          <a:p>
            <a:pPr indent="-317500" lvl="0" marL="457200" marR="0" rtl="0" algn="l">
              <a:lnSpc>
                <a:spcPct val="100000"/>
              </a:lnSpc>
              <a:spcBef>
                <a:spcPts val="1000"/>
              </a:spcBef>
              <a:spcAft>
                <a:spcPts val="0"/>
              </a:spcAft>
              <a:buClr>
                <a:schemeClr val="accent3"/>
              </a:buClr>
              <a:buSzPts val="1400"/>
              <a:buFont typeface="Roboto"/>
              <a:buChar char="●"/>
            </a:pPr>
            <a:r>
              <a:rPr b="0" i="0" lang="en" sz="1400" u="none" cap="none" strike="noStrike">
                <a:solidFill>
                  <a:srgbClr val="434343"/>
                </a:solidFill>
                <a:latin typeface="Roboto"/>
                <a:ea typeface="Roboto"/>
                <a:cs typeface="Roboto"/>
                <a:sym typeface="Roboto"/>
              </a:rPr>
              <a:t>100% - availability target</a:t>
            </a:r>
            <a:br>
              <a:rPr b="0" i="0" lang="en" sz="1400" u="none" cap="none" strike="noStrike">
                <a:solidFill>
                  <a:srgbClr val="434343"/>
                </a:solidFill>
                <a:latin typeface="Roboto"/>
                <a:ea typeface="Roboto"/>
                <a:cs typeface="Roboto"/>
                <a:sym typeface="Roboto"/>
              </a:rPr>
            </a:br>
            <a:r>
              <a:rPr b="0" i="0" lang="en" sz="1400" u="none" cap="none" strike="noStrike">
                <a:solidFill>
                  <a:srgbClr val="434343"/>
                </a:solidFill>
                <a:latin typeface="Roboto"/>
                <a:ea typeface="Roboto"/>
                <a:cs typeface="Roboto"/>
                <a:sym typeface="Roboto"/>
              </a:rPr>
              <a:t>is a “budget of unreliability”</a:t>
            </a:r>
            <a:br>
              <a:rPr b="0" i="0" lang="en" sz="1400" u="none" cap="none" strike="noStrike">
                <a:solidFill>
                  <a:srgbClr val="434343"/>
                </a:solidFill>
                <a:latin typeface="Roboto"/>
                <a:ea typeface="Roboto"/>
                <a:cs typeface="Roboto"/>
                <a:sym typeface="Roboto"/>
              </a:rPr>
            </a:br>
            <a:r>
              <a:rPr b="0" i="0" lang="en" sz="1400" u="none" cap="none" strike="noStrike">
                <a:solidFill>
                  <a:srgbClr val="434343"/>
                </a:solidFill>
                <a:latin typeface="Roboto"/>
                <a:ea typeface="Roboto"/>
                <a:cs typeface="Roboto"/>
                <a:sym typeface="Roboto"/>
              </a:rPr>
              <a:t>(or the </a:t>
            </a:r>
            <a:r>
              <a:rPr b="1" i="0" lang="en" sz="1400" u="none" cap="none" strike="noStrike">
                <a:solidFill>
                  <a:srgbClr val="434343"/>
                </a:solidFill>
                <a:latin typeface="Roboto"/>
                <a:ea typeface="Roboto"/>
                <a:cs typeface="Roboto"/>
                <a:sym typeface="Roboto"/>
              </a:rPr>
              <a:t>error budget</a:t>
            </a:r>
            <a:r>
              <a:rPr b="0" i="0" lang="en" sz="1400" u="none" cap="none" strike="noStrike">
                <a:solidFill>
                  <a:srgbClr val="434343"/>
                </a:solidFill>
                <a:latin typeface="Roboto"/>
                <a:ea typeface="Roboto"/>
                <a:cs typeface="Roboto"/>
                <a:sym typeface="Roboto"/>
              </a:rPr>
              <a:t>).</a:t>
            </a:r>
            <a:endParaRPr b="0" i="0" sz="1400" u="none" cap="none" strike="noStrike">
              <a:solidFill>
                <a:srgbClr val="434343"/>
              </a:solidFill>
              <a:latin typeface="Roboto"/>
              <a:ea typeface="Roboto"/>
              <a:cs typeface="Roboto"/>
              <a:sym typeface="Roboto"/>
            </a:endParaRPr>
          </a:p>
          <a:p>
            <a:pPr indent="-317500" lvl="0" marL="457200" marR="0" rtl="0" algn="l">
              <a:lnSpc>
                <a:spcPct val="100000"/>
              </a:lnSpc>
              <a:spcBef>
                <a:spcPts val="1000"/>
              </a:spcBef>
              <a:spcAft>
                <a:spcPts val="0"/>
              </a:spcAft>
              <a:buClr>
                <a:schemeClr val="accent3"/>
              </a:buClr>
              <a:buSzPts val="1400"/>
              <a:buFont typeface="Roboto"/>
              <a:buChar char="●"/>
            </a:pPr>
            <a:r>
              <a:rPr b="0" i="0" lang="en" sz="1400" u="none" cap="none" strike="noStrike">
                <a:solidFill>
                  <a:srgbClr val="434343"/>
                </a:solidFill>
                <a:latin typeface="Roboto"/>
                <a:ea typeface="Roboto"/>
                <a:cs typeface="Roboto"/>
                <a:sym typeface="Roboto"/>
              </a:rPr>
              <a:t>Monitoring measures </a:t>
            </a:r>
            <a:r>
              <a:rPr b="1" i="0" lang="en" sz="1400" u="none" cap="none" strike="noStrike">
                <a:solidFill>
                  <a:srgbClr val="434343"/>
                </a:solidFill>
                <a:latin typeface="Roboto"/>
                <a:ea typeface="Roboto"/>
                <a:cs typeface="Roboto"/>
                <a:sym typeface="Roboto"/>
              </a:rPr>
              <a:t>actual uptime</a:t>
            </a:r>
            <a:r>
              <a:rPr b="0" i="0" lang="en" sz="1400" u="none" cap="none" strike="noStrike">
                <a:solidFill>
                  <a:srgbClr val="434343"/>
                </a:solidFill>
                <a:latin typeface="Roboto"/>
                <a:ea typeface="Roboto"/>
                <a:cs typeface="Roboto"/>
                <a:sym typeface="Roboto"/>
              </a:rPr>
              <a:t>.</a:t>
            </a:r>
            <a:endParaRPr b="0" i="0" sz="1400" u="none" cap="none" strike="noStrike">
              <a:solidFill>
                <a:srgbClr val="434343"/>
              </a:solidFill>
              <a:latin typeface="Roboto"/>
              <a:ea typeface="Roboto"/>
              <a:cs typeface="Roboto"/>
              <a:sym typeface="Roboto"/>
            </a:endParaRPr>
          </a:p>
          <a:p>
            <a:pPr indent="-317500" lvl="0" marL="457200" marR="0" rtl="0" algn="l">
              <a:lnSpc>
                <a:spcPct val="100000"/>
              </a:lnSpc>
              <a:spcBef>
                <a:spcPts val="1000"/>
              </a:spcBef>
              <a:spcAft>
                <a:spcPts val="1000"/>
              </a:spcAft>
              <a:buClr>
                <a:schemeClr val="accent3"/>
              </a:buClr>
              <a:buSzPts val="1400"/>
              <a:buFont typeface="Roboto"/>
              <a:buChar char="●"/>
            </a:pPr>
            <a:r>
              <a:rPr b="0" i="0" lang="en" sz="1400" u="none" cap="none" strike="noStrike">
                <a:solidFill>
                  <a:srgbClr val="434343"/>
                </a:solidFill>
                <a:latin typeface="Roboto"/>
                <a:ea typeface="Roboto"/>
                <a:cs typeface="Roboto"/>
                <a:sym typeface="Roboto"/>
              </a:rPr>
              <a:t>Control loop for utilizing budget!</a:t>
            </a:r>
            <a:endParaRPr b="0" i="0" sz="1400" u="none" cap="none" strike="noStrike">
              <a:solidFill>
                <a:srgbClr val="434343"/>
              </a:solidFill>
              <a:latin typeface="Roboto"/>
              <a:ea typeface="Roboto"/>
              <a:cs typeface="Roboto"/>
              <a:sym typeface="Roboto"/>
            </a:endParaRPr>
          </a:p>
        </p:txBody>
      </p:sp>
      <p:pic>
        <p:nvPicPr>
          <p:cNvPr id="526" name="Google Shape;526;p37"/>
          <p:cNvPicPr preferRelativeResize="0"/>
          <p:nvPr/>
        </p:nvPicPr>
        <p:blipFill rotWithShape="1">
          <a:blip r:embed="rId3">
            <a:alphaModFix/>
          </a:blip>
          <a:srcRect b="0" l="0" r="32623" t="0"/>
          <a:stretch/>
        </p:blipFill>
        <p:spPr>
          <a:xfrm>
            <a:off x="4824752" y="428625"/>
            <a:ext cx="4319247" cy="4257549"/>
          </a:xfrm>
          <a:prstGeom prst="rect">
            <a:avLst/>
          </a:prstGeom>
          <a:noFill/>
          <a:ln>
            <a:noFill/>
          </a:ln>
        </p:spPr>
      </p:pic>
      <p:sp>
        <p:nvSpPr>
          <p:cNvPr id="527" name="Google Shape;527;p37"/>
          <p:cNvSpPr txBox="1"/>
          <p:nvPr/>
        </p:nvSpPr>
        <p:spPr>
          <a:xfrm>
            <a:off x="533400" y="429375"/>
            <a:ext cx="3991800" cy="1313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Google Sans"/>
                <a:ea typeface="Google Sans"/>
                <a:cs typeface="Google Sans"/>
                <a:sym typeface="Google Sans"/>
              </a:rPr>
              <a:t>Error budgets</a:t>
            </a:r>
            <a:endParaRPr b="1" i="0" sz="3000" u="none" cap="none" strike="noStrike">
              <a:solidFill>
                <a:srgbClr val="434343"/>
              </a:solidFill>
              <a:latin typeface="Google Sans"/>
              <a:ea typeface="Google Sans"/>
              <a:cs typeface="Google Sans"/>
              <a:sym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38"/>
          <p:cNvSpPr txBox="1"/>
          <p:nvPr/>
        </p:nvSpPr>
        <p:spPr>
          <a:xfrm>
            <a:off x="685800" y="1133400"/>
            <a:ext cx="3048000" cy="186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434343"/>
                </a:solidFill>
                <a:latin typeface="Google Sans"/>
                <a:ea typeface="Google Sans"/>
                <a:cs typeface="Google Sans"/>
                <a:sym typeface="Google Sans"/>
              </a:rPr>
              <a:t>Glossary </a:t>
            </a:r>
            <a:br>
              <a:rPr b="1" i="0" lang="en" sz="2800" u="none" cap="none" strike="noStrike">
                <a:solidFill>
                  <a:srgbClr val="434343"/>
                </a:solidFill>
                <a:latin typeface="Google Sans"/>
                <a:ea typeface="Google Sans"/>
                <a:cs typeface="Google Sans"/>
                <a:sym typeface="Google Sans"/>
              </a:rPr>
            </a:br>
            <a:r>
              <a:rPr b="1" i="0" lang="en" sz="2800" u="none" cap="none" strike="noStrike">
                <a:solidFill>
                  <a:srgbClr val="434343"/>
                </a:solidFill>
                <a:latin typeface="Google Sans"/>
                <a:ea typeface="Google Sans"/>
                <a:cs typeface="Google Sans"/>
                <a:sym typeface="Google Sans"/>
              </a:rPr>
              <a:t>of terms</a:t>
            </a:r>
            <a:endParaRPr b="1" i="0" sz="2800" u="none" cap="none" strike="noStrike">
              <a:solidFill>
                <a:srgbClr val="434343"/>
              </a:solidFill>
              <a:latin typeface="Google Sans"/>
              <a:ea typeface="Google Sans"/>
              <a:cs typeface="Google Sans"/>
              <a:sym typeface="Google Sans"/>
            </a:endParaRPr>
          </a:p>
        </p:txBody>
      </p:sp>
      <p:sp>
        <p:nvSpPr>
          <p:cNvPr id="533" name="Google Shape;533;p38"/>
          <p:cNvSpPr txBox="1"/>
          <p:nvPr/>
        </p:nvSpPr>
        <p:spPr>
          <a:xfrm>
            <a:off x="3733800" y="1209600"/>
            <a:ext cx="1524000" cy="307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chemeClr val="accent3"/>
                </a:solidFill>
                <a:latin typeface="Roboto"/>
                <a:ea typeface="Roboto"/>
                <a:cs typeface="Roboto"/>
                <a:sym typeface="Roboto"/>
              </a:rPr>
              <a:t>SLI</a:t>
            </a:r>
            <a:endParaRPr b="1" i="0" sz="2000" u="none" cap="none" strike="noStrike">
              <a:solidFill>
                <a:schemeClr val="accent3"/>
              </a:solidFill>
              <a:latin typeface="Roboto"/>
              <a:ea typeface="Roboto"/>
              <a:cs typeface="Roboto"/>
              <a:sym typeface="Roboto"/>
            </a:endParaRPr>
          </a:p>
          <a:p>
            <a:pPr indent="0" lvl="0" marL="0" marR="0" rtl="0" algn="l">
              <a:lnSpc>
                <a:spcPct val="115000"/>
              </a:lnSpc>
              <a:spcBef>
                <a:spcPts val="100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service level </a:t>
            </a:r>
            <a:r>
              <a:rPr b="1" i="0" lang="en" sz="1200" u="none" cap="none" strike="noStrike">
                <a:solidFill>
                  <a:srgbClr val="434343"/>
                </a:solidFill>
                <a:latin typeface="Roboto"/>
                <a:ea typeface="Roboto"/>
                <a:cs typeface="Roboto"/>
                <a:sym typeface="Roboto"/>
              </a:rPr>
              <a:t>indicator</a:t>
            </a:r>
            <a:r>
              <a:rPr b="0" i="0" lang="en" sz="1200" u="none" cap="none" strike="noStrike">
                <a:solidFill>
                  <a:srgbClr val="434343"/>
                </a:solidFill>
                <a:latin typeface="Roboto"/>
                <a:ea typeface="Roboto"/>
                <a:cs typeface="Roboto"/>
                <a:sym typeface="Roboto"/>
              </a:rPr>
              <a:t>: a well-defined measure of 'successful  enough'</a:t>
            </a:r>
            <a:endParaRPr b="0" i="0" sz="120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1" lang="en" sz="1200" u="none" cap="none" strike="noStrike">
                <a:solidFill>
                  <a:schemeClr val="accent4"/>
                </a:solidFill>
                <a:latin typeface="Roboto"/>
                <a:ea typeface="Roboto"/>
                <a:cs typeface="Roboto"/>
                <a:sym typeface="Roboto"/>
              </a:rPr>
              <a:t>•</a:t>
            </a:r>
            <a:r>
              <a:rPr b="0" i="1" lang="en" sz="1200" u="none" cap="none" strike="noStrike">
                <a:solidFill>
                  <a:srgbClr val="434343"/>
                </a:solidFill>
                <a:latin typeface="Roboto"/>
                <a:ea typeface="Roboto"/>
                <a:cs typeface="Roboto"/>
                <a:sym typeface="Roboto"/>
              </a:rPr>
              <a:t> used to specify SLO/SLA</a:t>
            </a:r>
            <a:endParaRPr b="0" i="1" sz="120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1" sz="120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1" lang="en" sz="1200" u="none" cap="none" strike="noStrike">
                <a:solidFill>
                  <a:schemeClr val="accent4"/>
                </a:solidFill>
                <a:latin typeface="Roboto"/>
                <a:ea typeface="Roboto"/>
                <a:cs typeface="Roboto"/>
                <a:sym typeface="Roboto"/>
              </a:rPr>
              <a:t>•</a:t>
            </a:r>
            <a:r>
              <a:rPr b="0" i="1" lang="en" sz="1200" u="none" cap="none" strike="noStrike">
                <a:solidFill>
                  <a:srgbClr val="434343"/>
                </a:solidFill>
                <a:latin typeface="Roboto"/>
                <a:ea typeface="Roboto"/>
                <a:cs typeface="Roboto"/>
                <a:sym typeface="Roboto"/>
              </a:rPr>
              <a:t> Func(metric) &lt; threshold</a:t>
            </a:r>
            <a:endParaRPr b="0" i="0" sz="1200" u="none" cap="none" strike="noStrike">
              <a:solidFill>
                <a:srgbClr val="434343"/>
              </a:solidFill>
              <a:latin typeface="Roboto"/>
              <a:ea typeface="Roboto"/>
              <a:cs typeface="Roboto"/>
              <a:sym typeface="Roboto"/>
            </a:endParaRPr>
          </a:p>
        </p:txBody>
      </p:sp>
      <p:sp>
        <p:nvSpPr>
          <p:cNvPr id="534" name="Google Shape;534;p38"/>
          <p:cNvSpPr txBox="1"/>
          <p:nvPr/>
        </p:nvSpPr>
        <p:spPr>
          <a:xfrm>
            <a:off x="5257800" y="1209600"/>
            <a:ext cx="1524000" cy="307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chemeClr val="accent3"/>
                </a:solidFill>
                <a:latin typeface="Roboto"/>
                <a:ea typeface="Roboto"/>
                <a:cs typeface="Roboto"/>
                <a:sym typeface="Roboto"/>
              </a:rPr>
              <a:t>SLO</a:t>
            </a:r>
            <a:endParaRPr b="1" i="0" sz="2000" u="none" cap="none" strike="noStrike">
              <a:solidFill>
                <a:schemeClr val="accent3"/>
              </a:solidFill>
              <a:latin typeface="Roboto"/>
              <a:ea typeface="Roboto"/>
              <a:cs typeface="Roboto"/>
              <a:sym typeface="Roboto"/>
            </a:endParaRPr>
          </a:p>
          <a:p>
            <a:pPr indent="0" lvl="0" marL="0" marR="0" rtl="0" algn="l">
              <a:lnSpc>
                <a:spcPct val="115000"/>
              </a:lnSpc>
              <a:spcBef>
                <a:spcPts val="100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service level </a:t>
            </a:r>
            <a:r>
              <a:rPr b="1" i="0" lang="en" sz="1200" u="none" cap="none" strike="noStrike">
                <a:solidFill>
                  <a:srgbClr val="434343"/>
                </a:solidFill>
                <a:latin typeface="Roboto"/>
                <a:ea typeface="Roboto"/>
                <a:cs typeface="Roboto"/>
                <a:sym typeface="Roboto"/>
              </a:rPr>
              <a:t>objective</a:t>
            </a:r>
            <a:r>
              <a:rPr b="0" i="0" lang="en" sz="1200" u="none" cap="none" strike="noStrike">
                <a:solidFill>
                  <a:srgbClr val="434343"/>
                </a:solidFill>
                <a:latin typeface="Roboto"/>
                <a:ea typeface="Roboto"/>
                <a:cs typeface="Roboto"/>
                <a:sym typeface="Roboto"/>
              </a:rPr>
              <a:t>: a top-line target for fraction of successful interactions</a:t>
            </a:r>
            <a:endParaRPr b="0" i="0" sz="120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1" lang="en" sz="1200" u="none" cap="none" strike="noStrike">
                <a:solidFill>
                  <a:schemeClr val="accent4"/>
                </a:solidFill>
                <a:latin typeface="Roboto"/>
                <a:ea typeface="Roboto"/>
                <a:cs typeface="Roboto"/>
                <a:sym typeface="Roboto"/>
              </a:rPr>
              <a:t>•</a:t>
            </a:r>
            <a:r>
              <a:rPr b="0" i="1" lang="en" sz="1200" u="none" cap="none" strike="noStrike">
                <a:solidFill>
                  <a:srgbClr val="434343"/>
                </a:solidFill>
                <a:latin typeface="Roboto"/>
                <a:ea typeface="Roboto"/>
                <a:cs typeface="Roboto"/>
                <a:sym typeface="Roboto"/>
              </a:rPr>
              <a:t> specifies goals </a:t>
            </a:r>
            <a:br>
              <a:rPr b="0" i="1" lang="en" sz="1200" u="none" cap="none" strike="noStrike">
                <a:solidFill>
                  <a:srgbClr val="434343"/>
                </a:solidFill>
                <a:latin typeface="Roboto"/>
                <a:ea typeface="Roboto"/>
                <a:cs typeface="Roboto"/>
                <a:sym typeface="Roboto"/>
              </a:rPr>
            </a:br>
            <a:r>
              <a:rPr b="0" i="1" lang="en" sz="1200" u="none" cap="none" strike="noStrike">
                <a:solidFill>
                  <a:srgbClr val="434343"/>
                </a:solidFill>
                <a:latin typeface="Roboto"/>
                <a:ea typeface="Roboto"/>
                <a:cs typeface="Roboto"/>
                <a:sym typeface="Roboto"/>
              </a:rPr>
              <a:t>(SLI + goal)</a:t>
            </a:r>
            <a:endParaRPr b="0" i="1" sz="120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1000"/>
              </a:spcAft>
              <a:buClr>
                <a:srgbClr val="000000"/>
              </a:buClr>
              <a:buSzPts val="1200"/>
              <a:buFont typeface="Arial"/>
              <a:buNone/>
            </a:pPr>
            <a:r>
              <a:t/>
            </a:r>
            <a:endParaRPr b="0" i="0" sz="1200" u="none" cap="none" strike="noStrike">
              <a:solidFill>
                <a:srgbClr val="434343"/>
              </a:solidFill>
              <a:latin typeface="Roboto"/>
              <a:ea typeface="Roboto"/>
              <a:cs typeface="Roboto"/>
              <a:sym typeface="Roboto"/>
            </a:endParaRPr>
          </a:p>
        </p:txBody>
      </p:sp>
      <p:sp>
        <p:nvSpPr>
          <p:cNvPr id="535" name="Google Shape;535;p38"/>
          <p:cNvSpPr txBox="1"/>
          <p:nvPr/>
        </p:nvSpPr>
        <p:spPr>
          <a:xfrm>
            <a:off x="6781800" y="1209600"/>
            <a:ext cx="1715400" cy="307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chemeClr val="accent3"/>
                </a:solidFill>
                <a:latin typeface="Roboto"/>
                <a:ea typeface="Roboto"/>
                <a:cs typeface="Roboto"/>
                <a:sym typeface="Roboto"/>
              </a:rPr>
              <a:t>SLA</a:t>
            </a:r>
            <a:endParaRPr b="1" i="0" sz="2000" u="none" cap="none" strike="noStrike">
              <a:solidFill>
                <a:schemeClr val="accent3"/>
              </a:solidFill>
              <a:latin typeface="Roboto"/>
              <a:ea typeface="Roboto"/>
              <a:cs typeface="Roboto"/>
              <a:sym typeface="Roboto"/>
            </a:endParaRPr>
          </a:p>
          <a:p>
            <a:pPr indent="0" lvl="0" marL="0" marR="0" rtl="0" algn="l">
              <a:lnSpc>
                <a:spcPct val="115000"/>
              </a:lnSpc>
              <a:spcBef>
                <a:spcPts val="100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service level </a:t>
            </a:r>
            <a:r>
              <a:rPr b="1" i="0" lang="en" sz="1200" u="none" cap="none" strike="noStrike">
                <a:solidFill>
                  <a:srgbClr val="434343"/>
                </a:solidFill>
                <a:latin typeface="Roboto"/>
                <a:ea typeface="Roboto"/>
                <a:cs typeface="Roboto"/>
                <a:sym typeface="Roboto"/>
              </a:rPr>
              <a:t>agreement</a:t>
            </a:r>
            <a:r>
              <a:rPr b="0" i="0" lang="en" sz="1200" u="none" cap="none" strike="noStrike">
                <a:solidFill>
                  <a:srgbClr val="434343"/>
                </a:solidFill>
                <a:latin typeface="Roboto"/>
                <a:ea typeface="Roboto"/>
                <a:cs typeface="Roboto"/>
                <a:sym typeface="Roboto"/>
              </a:rPr>
              <a:t>: consequences</a:t>
            </a:r>
            <a:endParaRPr b="0" i="0" sz="120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43434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1" lang="en" sz="1200" u="none" cap="none" strike="noStrike">
                <a:solidFill>
                  <a:schemeClr val="accent4"/>
                </a:solidFill>
                <a:latin typeface="Roboto"/>
                <a:ea typeface="Roboto"/>
                <a:cs typeface="Roboto"/>
                <a:sym typeface="Roboto"/>
              </a:rPr>
              <a:t>•</a:t>
            </a:r>
            <a:r>
              <a:rPr b="0" i="1" lang="en" sz="1200" u="none" cap="none" strike="noStrike">
                <a:solidFill>
                  <a:srgbClr val="434343"/>
                </a:solidFill>
                <a:latin typeface="Roboto"/>
                <a:ea typeface="Roboto"/>
                <a:cs typeface="Roboto"/>
                <a:sym typeface="Roboto"/>
              </a:rPr>
              <a:t> SLA = (SLO + margin) + consequences = SLI + goal + consequences</a:t>
            </a:r>
            <a:endParaRPr b="0" i="0" sz="1200" u="none" cap="none" strike="noStrike">
              <a:solidFill>
                <a:srgbClr val="434343"/>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Cloud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